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8" r:id="rId2"/>
    <p:sldId id="259" r:id="rId3"/>
    <p:sldId id="277" r:id="rId4"/>
    <p:sldId id="261" r:id="rId5"/>
    <p:sldId id="260" r:id="rId6"/>
    <p:sldId id="280" r:id="rId7"/>
    <p:sldId id="264" r:id="rId8"/>
    <p:sldId id="281" r:id="rId9"/>
    <p:sldId id="282" r:id="rId10"/>
    <p:sldId id="283" r:id="rId11"/>
    <p:sldId id="279" r:id="rId12"/>
    <p:sldId id="262" r:id="rId13"/>
    <p:sldId id="263" r:id="rId14"/>
    <p:sldId id="265" r:id="rId15"/>
    <p:sldId id="266" r:id="rId16"/>
    <p:sldId id="269" r:id="rId17"/>
    <p:sldId id="285" r:id="rId18"/>
    <p:sldId id="284" r:id="rId19"/>
    <p:sldId id="270" r:id="rId20"/>
    <p:sldId id="274" r:id="rId21"/>
    <p:sldId id="273" r:id="rId22"/>
    <p:sldId id="286" r:id="rId23"/>
    <p:sldId id="27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94C14C6-AEB2-4746-A279-FA92882636F3}">
          <p14:sldIdLst>
            <p14:sldId id="258"/>
          </p14:sldIdLst>
        </p14:section>
        <p14:section name="framing the question" id="{6DC6F955-CFC6-4853-A8A0-4C3E7E3D8B9A}">
          <p14:sldIdLst>
            <p14:sldId id="259"/>
            <p14:sldId id="277"/>
          </p14:sldIdLst>
        </p14:section>
        <p14:section name="Description of Gyenongui Line " id="{35358EDD-0ADF-4E3F-B133-80C29252C442}">
          <p14:sldIdLst>
            <p14:sldId id="261"/>
            <p14:sldId id="260"/>
            <p14:sldId id="280"/>
            <p14:sldId id="264"/>
            <p14:sldId id="281"/>
            <p14:sldId id="282"/>
            <p14:sldId id="283"/>
            <p14:sldId id="279"/>
            <p14:sldId id="262"/>
            <p14:sldId id="263"/>
          </p14:sldIdLst>
        </p14:section>
        <p14:section name="Cultural Context" id="{2FCEBACB-AA9D-4F92-B6E9-8EAF094A07FA}">
          <p14:sldIdLst>
            <p14:sldId id="265"/>
            <p14:sldId id="266"/>
          </p14:sldIdLst>
        </p14:section>
        <p14:section name="Evidence of Gentrification" id="{AB22F415-A06C-4627-BFA4-D25B61F29B87}">
          <p14:sldIdLst>
            <p14:sldId id="269"/>
            <p14:sldId id="285"/>
            <p14:sldId id="284"/>
            <p14:sldId id="270"/>
          </p14:sldIdLst>
        </p14:section>
        <p14:section name=" Connecting to readings " id="{C6BBD8CF-5904-438D-BA5E-9D1DE7DF5E85}">
          <p14:sldIdLst>
            <p14:sldId id="274"/>
            <p14:sldId id="273"/>
            <p14:sldId id="286"/>
            <p14:sldId id="27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8" autoAdjust="0"/>
    <p:restoredTop sz="73220" autoAdjust="0"/>
  </p:normalViewPr>
  <p:slideViewPr>
    <p:cSldViewPr snapToGrid="0">
      <p:cViewPr varScale="1">
        <p:scale>
          <a:sx n="81" d="100"/>
          <a:sy n="81" d="100"/>
        </p:scale>
        <p:origin x="154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FD1C15-8D43-446C-96DE-8C0D6354F8BB}" type="doc">
      <dgm:prSet loTypeId="urn:microsoft.com/office/officeart/2009/3/layout/StepUpProcess" loCatId="process" qsTypeId="urn:microsoft.com/office/officeart/2005/8/quickstyle/3d3" qsCatId="3D" csTypeId="urn:microsoft.com/office/officeart/2005/8/colors/accent3_3" csCatId="accent3" phldr="1"/>
      <dgm:spPr/>
      <dgm:t>
        <a:bodyPr/>
        <a:lstStyle/>
        <a:p>
          <a:endParaRPr lang="en-US"/>
        </a:p>
      </dgm:t>
    </dgm:pt>
    <dgm:pt modelId="{4C380467-21D6-4D19-84FB-71D1AE48FB1B}">
      <dgm:prSet phldrT="[Text]" phldr="0" custT="1"/>
      <dgm:spPr/>
      <dgm:t>
        <a:bodyPr/>
        <a:lstStyle/>
        <a:p>
          <a:r>
            <a:rPr lang="en-US" sz="1800" dirty="0">
              <a:solidFill>
                <a:schemeClr val="bg1"/>
              </a:solidFill>
            </a:rPr>
            <a:t>Rail construction begins</a:t>
          </a:r>
        </a:p>
      </dgm:t>
    </dgm:pt>
    <dgm:pt modelId="{6FC74801-3098-4263-BF85-461250E115D3}" type="parTrans" cxnId="{2153A6BA-AA1B-48F0-930D-733D3C9AFD80}">
      <dgm:prSet/>
      <dgm:spPr/>
      <dgm:t>
        <a:bodyPr/>
        <a:lstStyle/>
        <a:p>
          <a:endParaRPr lang="en-US" sz="2400">
            <a:solidFill>
              <a:schemeClr val="bg1"/>
            </a:solidFill>
          </a:endParaRPr>
        </a:p>
      </dgm:t>
    </dgm:pt>
    <dgm:pt modelId="{4800C237-3BFE-4CB2-8041-43904809CAEC}" type="sibTrans" cxnId="{2153A6BA-AA1B-48F0-930D-733D3C9AFD80}">
      <dgm:prSet/>
      <dgm:spPr/>
      <dgm:t>
        <a:bodyPr/>
        <a:lstStyle/>
        <a:p>
          <a:endParaRPr lang="en-US" sz="2400">
            <a:solidFill>
              <a:schemeClr val="bg1"/>
            </a:solidFill>
          </a:endParaRPr>
        </a:p>
      </dgm:t>
    </dgm:pt>
    <dgm:pt modelId="{D38171A9-BFB0-4FC1-BFBE-3A3B14B034DA}">
      <dgm:prSet phldrT="[Text]" phldr="0" custT="1"/>
      <dgm:spPr/>
      <dgm:t>
        <a:bodyPr/>
        <a:lstStyle/>
        <a:p>
          <a:r>
            <a:rPr lang="en-US" sz="1600" dirty="0">
              <a:solidFill>
                <a:schemeClr val="bg1"/>
              </a:solidFill>
            </a:rPr>
            <a:t>All rail sections opened</a:t>
          </a:r>
        </a:p>
      </dgm:t>
    </dgm:pt>
    <dgm:pt modelId="{6AD06E8B-B082-4D30-B6F7-A721238E29E8}" type="parTrans" cxnId="{B1B0518F-831B-412F-89A0-6BD84E905D7C}">
      <dgm:prSet/>
      <dgm:spPr/>
      <dgm:t>
        <a:bodyPr/>
        <a:lstStyle/>
        <a:p>
          <a:endParaRPr lang="en-US" sz="2400">
            <a:solidFill>
              <a:schemeClr val="bg1"/>
            </a:solidFill>
          </a:endParaRPr>
        </a:p>
      </dgm:t>
    </dgm:pt>
    <dgm:pt modelId="{636E0E6B-C9B4-493E-A68D-08B6E16C2C5E}" type="sibTrans" cxnId="{B1B0518F-831B-412F-89A0-6BD84E905D7C}">
      <dgm:prSet/>
      <dgm:spPr/>
      <dgm:t>
        <a:bodyPr/>
        <a:lstStyle/>
        <a:p>
          <a:endParaRPr lang="en-US" sz="2400">
            <a:solidFill>
              <a:schemeClr val="bg1"/>
            </a:solidFill>
          </a:endParaRPr>
        </a:p>
      </dgm:t>
    </dgm:pt>
    <dgm:pt modelId="{DB32EEE4-20C5-41CC-B808-F71C3E23A647}">
      <dgm:prSet phldrT="[Text]" phldr="0" custT="1"/>
      <dgm:spPr/>
      <dgm:t>
        <a:bodyPr/>
        <a:lstStyle/>
        <a:p>
          <a:r>
            <a:rPr lang="en-US" sz="1600" dirty="0">
              <a:solidFill>
                <a:schemeClr val="bg1"/>
              </a:solidFill>
            </a:rPr>
            <a:t>Suspension of rail due to Korean War</a:t>
          </a:r>
        </a:p>
      </dgm:t>
    </dgm:pt>
    <dgm:pt modelId="{3C5D4172-73AB-4329-9AC4-167A19F45708}" type="parTrans" cxnId="{2F736D1C-498F-47A3-9ADE-04410BEB2E53}">
      <dgm:prSet/>
      <dgm:spPr/>
      <dgm:t>
        <a:bodyPr/>
        <a:lstStyle/>
        <a:p>
          <a:endParaRPr lang="en-US" sz="2400">
            <a:solidFill>
              <a:schemeClr val="bg1"/>
            </a:solidFill>
          </a:endParaRPr>
        </a:p>
      </dgm:t>
    </dgm:pt>
    <dgm:pt modelId="{577F5172-8B6E-4CD8-A275-053FE5BF3E5B}" type="sibTrans" cxnId="{2F736D1C-498F-47A3-9ADE-04410BEB2E53}">
      <dgm:prSet/>
      <dgm:spPr/>
      <dgm:t>
        <a:bodyPr/>
        <a:lstStyle/>
        <a:p>
          <a:endParaRPr lang="en-US" sz="2400">
            <a:solidFill>
              <a:schemeClr val="bg1"/>
            </a:solidFill>
          </a:endParaRPr>
        </a:p>
      </dgm:t>
    </dgm:pt>
    <dgm:pt modelId="{156FA0A6-0EBD-45E9-B42E-B8B88AD9617C}">
      <dgm:prSet phldrT="[Text]" phldr="0" custT="1"/>
      <dgm:spPr/>
      <dgm:t>
        <a:bodyPr/>
        <a:lstStyle/>
        <a:p>
          <a:r>
            <a:rPr lang="en-US" sz="1800" dirty="0">
              <a:solidFill>
                <a:schemeClr val="bg1"/>
              </a:solidFill>
            </a:rPr>
            <a:t>Operation resumes only from Seoul to Munsan</a:t>
          </a:r>
        </a:p>
      </dgm:t>
    </dgm:pt>
    <dgm:pt modelId="{36794D27-0C75-4135-9BDD-0195B4372185}" type="parTrans" cxnId="{7D11839E-39F5-4AEE-BAF8-6558EF7D93E7}">
      <dgm:prSet/>
      <dgm:spPr/>
      <dgm:t>
        <a:bodyPr/>
        <a:lstStyle/>
        <a:p>
          <a:endParaRPr lang="en-US" sz="2400">
            <a:solidFill>
              <a:schemeClr val="bg1"/>
            </a:solidFill>
          </a:endParaRPr>
        </a:p>
      </dgm:t>
    </dgm:pt>
    <dgm:pt modelId="{0D32471A-47BF-4C3E-8B1F-7DAF7293F302}" type="sibTrans" cxnId="{7D11839E-39F5-4AEE-BAF8-6558EF7D93E7}">
      <dgm:prSet/>
      <dgm:spPr/>
      <dgm:t>
        <a:bodyPr/>
        <a:lstStyle/>
        <a:p>
          <a:endParaRPr lang="en-US" sz="2400">
            <a:solidFill>
              <a:schemeClr val="bg1"/>
            </a:solidFill>
          </a:endParaRPr>
        </a:p>
      </dgm:t>
    </dgm:pt>
    <dgm:pt modelId="{8E109899-06F8-4720-AB74-CE608D71DA6E}">
      <dgm:prSet phldrT="[Text]" phldr="0" custT="1"/>
      <dgm:spPr/>
      <dgm:t>
        <a:bodyPr/>
        <a:lstStyle/>
        <a:p>
          <a:r>
            <a:rPr lang="en-US" sz="1800" dirty="0">
              <a:solidFill>
                <a:schemeClr val="bg1"/>
              </a:solidFill>
            </a:rPr>
            <a:t>underground subway opens</a:t>
          </a:r>
        </a:p>
      </dgm:t>
    </dgm:pt>
    <dgm:pt modelId="{4860E0F7-4C87-4863-824D-DB13BE7495D8}" type="parTrans" cxnId="{757208BC-4263-489D-8685-C2FEBEC93493}">
      <dgm:prSet/>
      <dgm:spPr/>
      <dgm:t>
        <a:bodyPr/>
        <a:lstStyle/>
        <a:p>
          <a:endParaRPr lang="en-US" sz="2400">
            <a:solidFill>
              <a:schemeClr val="bg1"/>
            </a:solidFill>
          </a:endParaRPr>
        </a:p>
      </dgm:t>
    </dgm:pt>
    <dgm:pt modelId="{9B57E434-00A6-43C6-91B2-3B5589D9C911}" type="sibTrans" cxnId="{757208BC-4263-489D-8685-C2FEBEC93493}">
      <dgm:prSet/>
      <dgm:spPr/>
      <dgm:t>
        <a:bodyPr/>
        <a:lstStyle/>
        <a:p>
          <a:endParaRPr lang="en-US" sz="2400">
            <a:solidFill>
              <a:schemeClr val="bg1"/>
            </a:solidFill>
          </a:endParaRPr>
        </a:p>
      </dgm:t>
    </dgm:pt>
    <dgm:pt modelId="{D5452DF1-C40A-403B-85C9-73A7DFCD0B08}">
      <dgm:prSet phldrT="[Text]" phldr="0" custT="1"/>
      <dgm:spPr/>
      <dgm:t>
        <a:bodyPr/>
        <a:lstStyle/>
        <a:p>
          <a:r>
            <a:rPr lang="en-US" sz="1600" dirty="0">
              <a:solidFill>
                <a:schemeClr val="bg1"/>
              </a:solidFill>
            </a:rPr>
            <a:t>Above ground train suspended during park development</a:t>
          </a:r>
        </a:p>
      </dgm:t>
    </dgm:pt>
    <dgm:pt modelId="{B7BE4A1C-6EF7-4311-B6A5-43EAF85ABD41}" type="parTrans" cxnId="{3FABC8C6-F678-44F8-A829-1AD294D191C1}">
      <dgm:prSet/>
      <dgm:spPr/>
      <dgm:t>
        <a:bodyPr/>
        <a:lstStyle/>
        <a:p>
          <a:endParaRPr lang="en-US" sz="2400">
            <a:solidFill>
              <a:schemeClr val="bg1"/>
            </a:solidFill>
          </a:endParaRPr>
        </a:p>
      </dgm:t>
    </dgm:pt>
    <dgm:pt modelId="{C0F769AB-D65A-41AA-BFB1-A8BC691E7562}" type="sibTrans" cxnId="{3FABC8C6-F678-44F8-A829-1AD294D191C1}">
      <dgm:prSet/>
      <dgm:spPr/>
      <dgm:t>
        <a:bodyPr/>
        <a:lstStyle/>
        <a:p>
          <a:endParaRPr lang="en-US" sz="2400">
            <a:solidFill>
              <a:schemeClr val="bg1"/>
            </a:solidFill>
          </a:endParaRPr>
        </a:p>
      </dgm:t>
    </dgm:pt>
    <dgm:pt modelId="{BA94F5F1-FBD4-4BF0-80B9-9C2C25FB35D6}">
      <dgm:prSet custT="1"/>
      <dgm:spPr/>
      <dgm:t>
        <a:bodyPr/>
        <a:lstStyle/>
        <a:p>
          <a:r>
            <a:rPr lang="en-US" sz="1800" dirty="0">
              <a:solidFill>
                <a:schemeClr val="bg1"/>
              </a:solidFill>
            </a:rPr>
            <a:t>Forest park is completed; commuter train resumes; above ground train is closed permanently </a:t>
          </a:r>
        </a:p>
      </dgm:t>
    </dgm:pt>
    <dgm:pt modelId="{56DF0146-D47A-449B-A599-E59B1C156CED}" type="parTrans" cxnId="{5F776901-46C3-489C-91B8-F01910279F5F}">
      <dgm:prSet/>
      <dgm:spPr/>
      <dgm:t>
        <a:bodyPr/>
        <a:lstStyle/>
        <a:p>
          <a:endParaRPr lang="en-US" sz="2400">
            <a:solidFill>
              <a:schemeClr val="bg1"/>
            </a:solidFill>
          </a:endParaRPr>
        </a:p>
      </dgm:t>
    </dgm:pt>
    <dgm:pt modelId="{28358BDA-FBAB-4BD5-8AAE-5F4CD9FF10A3}" type="sibTrans" cxnId="{5F776901-46C3-489C-91B8-F01910279F5F}">
      <dgm:prSet/>
      <dgm:spPr/>
      <dgm:t>
        <a:bodyPr/>
        <a:lstStyle/>
        <a:p>
          <a:endParaRPr lang="en-US" sz="2400">
            <a:solidFill>
              <a:schemeClr val="bg1"/>
            </a:solidFill>
          </a:endParaRPr>
        </a:p>
      </dgm:t>
    </dgm:pt>
    <dgm:pt modelId="{994196AC-FF93-4E15-B953-C68517436780}">
      <dgm:prSet phldrT="[Text]" phldr="0" custT="1"/>
      <dgm:spPr/>
      <dgm:t>
        <a:bodyPr/>
        <a:lstStyle/>
        <a:p>
          <a:r>
            <a:rPr lang="en-US" sz="1800" dirty="0">
              <a:solidFill>
                <a:schemeClr val="bg1"/>
              </a:solidFill>
            </a:rPr>
            <a:t>Commencement of park creation</a:t>
          </a:r>
        </a:p>
      </dgm:t>
    </dgm:pt>
    <dgm:pt modelId="{1A45B008-09D6-46F8-A274-8BB86F4B3418}" type="parTrans" cxnId="{C44709A6-FC55-478A-B1C6-F3F7DCBC7C0B}">
      <dgm:prSet/>
      <dgm:spPr/>
      <dgm:t>
        <a:bodyPr/>
        <a:lstStyle/>
        <a:p>
          <a:endParaRPr lang="en-US" sz="2400">
            <a:solidFill>
              <a:schemeClr val="bg1"/>
            </a:solidFill>
          </a:endParaRPr>
        </a:p>
      </dgm:t>
    </dgm:pt>
    <dgm:pt modelId="{BB95F4A7-5054-4FD4-BD96-8C011A3E81CF}" type="sibTrans" cxnId="{C44709A6-FC55-478A-B1C6-F3F7DCBC7C0B}">
      <dgm:prSet/>
      <dgm:spPr/>
      <dgm:t>
        <a:bodyPr/>
        <a:lstStyle/>
        <a:p>
          <a:endParaRPr lang="en-US" sz="2400">
            <a:solidFill>
              <a:schemeClr val="bg1"/>
            </a:solidFill>
          </a:endParaRPr>
        </a:p>
      </dgm:t>
    </dgm:pt>
    <dgm:pt modelId="{84B28F78-62D8-49DA-BD4A-36ECCA34BDA0}" type="pres">
      <dgm:prSet presAssocID="{FFFD1C15-8D43-446C-96DE-8C0D6354F8BB}" presName="rootnode" presStyleCnt="0">
        <dgm:presLayoutVars>
          <dgm:chMax/>
          <dgm:chPref/>
          <dgm:dir/>
          <dgm:animLvl val="lvl"/>
        </dgm:presLayoutVars>
      </dgm:prSet>
      <dgm:spPr/>
    </dgm:pt>
    <dgm:pt modelId="{C5CFBF6F-282D-4CB5-815B-631B78250D62}" type="pres">
      <dgm:prSet presAssocID="{4C380467-21D6-4D19-84FB-71D1AE48FB1B}" presName="composite" presStyleCnt="0"/>
      <dgm:spPr/>
    </dgm:pt>
    <dgm:pt modelId="{6D9DFEA0-1B97-4345-83DF-4E8139D3F444}" type="pres">
      <dgm:prSet presAssocID="{4C380467-21D6-4D19-84FB-71D1AE48FB1B}" presName="LShape" presStyleLbl="alignNode1" presStyleIdx="0" presStyleCnt="9"/>
      <dgm:spPr/>
    </dgm:pt>
    <dgm:pt modelId="{E6B66D48-B517-4E07-BE7B-D43465262399}" type="pres">
      <dgm:prSet presAssocID="{4C380467-21D6-4D19-84FB-71D1AE48FB1B}" presName="ParentText" presStyleLbl="revTx" presStyleIdx="0" presStyleCnt="5">
        <dgm:presLayoutVars>
          <dgm:chMax val="0"/>
          <dgm:chPref val="0"/>
          <dgm:bulletEnabled val="1"/>
        </dgm:presLayoutVars>
      </dgm:prSet>
      <dgm:spPr/>
    </dgm:pt>
    <dgm:pt modelId="{10D34732-F8A2-4381-A020-07710768AE62}" type="pres">
      <dgm:prSet presAssocID="{4C380467-21D6-4D19-84FB-71D1AE48FB1B}" presName="Triangle" presStyleLbl="alignNode1" presStyleIdx="1" presStyleCnt="9"/>
      <dgm:spPr/>
    </dgm:pt>
    <dgm:pt modelId="{9FAD7BDC-1400-4A71-88A9-C4484674F412}" type="pres">
      <dgm:prSet presAssocID="{4800C237-3BFE-4CB2-8041-43904809CAEC}" presName="sibTrans" presStyleCnt="0"/>
      <dgm:spPr/>
    </dgm:pt>
    <dgm:pt modelId="{EC35D049-7198-4D2A-AB90-D5E10F5A432A}" type="pres">
      <dgm:prSet presAssocID="{4800C237-3BFE-4CB2-8041-43904809CAEC}" presName="space" presStyleCnt="0"/>
      <dgm:spPr/>
    </dgm:pt>
    <dgm:pt modelId="{EA7A7DB4-6E69-4C8A-AAF1-568BEAAD9249}" type="pres">
      <dgm:prSet presAssocID="{156FA0A6-0EBD-45E9-B42E-B8B88AD9617C}" presName="composite" presStyleCnt="0"/>
      <dgm:spPr/>
    </dgm:pt>
    <dgm:pt modelId="{E2699FD0-75BD-4AF3-AED0-35EB633F1929}" type="pres">
      <dgm:prSet presAssocID="{156FA0A6-0EBD-45E9-B42E-B8B88AD9617C}" presName="LShape" presStyleLbl="alignNode1" presStyleIdx="2" presStyleCnt="9"/>
      <dgm:spPr/>
    </dgm:pt>
    <dgm:pt modelId="{46D5E823-D9AA-48EF-9A95-A8F509FCB01F}" type="pres">
      <dgm:prSet presAssocID="{156FA0A6-0EBD-45E9-B42E-B8B88AD9617C}" presName="ParentText" presStyleLbl="revTx" presStyleIdx="1" presStyleCnt="5">
        <dgm:presLayoutVars>
          <dgm:chMax val="0"/>
          <dgm:chPref val="0"/>
          <dgm:bulletEnabled val="1"/>
        </dgm:presLayoutVars>
      </dgm:prSet>
      <dgm:spPr/>
    </dgm:pt>
    <dgm:pt modelId="{F6E24B2B-83B7-483C-BDF1-9CB8BE881991}" type="pres">
      <dgm:prSet presAssocID="{156FA0A6-0EBD-45E9-B42E-B8B88AD9617C}" presName="Triangle" presStyleLbl="alignNode1" presStyleIdx="3" presStyleCnt="9"/>
      <dgm:spPr/>
    </dgm:pt>
    <dgm:pt modelId="{87741223-7B3B-4047-8C57-DFFFF380BFAC}" type="pres">
      <dgm:prSet presAssocID="{0D32471A-47BF-4C3E-8B1F-7DAF7293F302}" presName="sibTrans" presStyleCnt="0"/>
      <dgm:spPr/>
    </dgm:pt>
    <dgm:pt modelId="{CDCE8DCA-414B-46A4-8144-91D620919ACC}" type="pres">
      <dgm:prSet presAssocID="{0D32471A-47BF-4C3E-8B1F-7DAF7293F302}" presName="space" presStyleCnt="0"/>
      <dgm:spPr/>
    </dgm:pt>
    <dgm:pt modelId="{59E0FC8B-5AF2-4306-940A-412E00A2725F}" type="pres">
      <dgm:prSet presAssocID="{8E109899-06F8-4720-AB74-CE608D71DA6E}" presName="composite" presStyleCnt="0"/>
      <dgm:spPr/>
    </dgm:pt>
    <dgm:pt modelId="{AC2C33DF-A2E2-46AE-BB23-02C42D3AF10B}" type="pres">
      <dgm:prSet presAssocID="{8E109899-06F8-4720-AB74-CE608D71DA6E}" presName="LShape" presStyleLbl="alignNode1" presStyleIdx="4" presStyleCnt="9"/>
      <dgm:spPr/>
    </dgm:pt>
    <dgm:pt modelId="{5EE8AB40-36EB-47B3-A445-437AF46AB7B0}" type="pres">
      <dgm:prSet presAssocID="{8E109899-06F8-4720-AB74-CE608D71DA6E}" presName="ParentText" presStyleLbl="revTx" presStyleIdx="2" presStyleCnt="5">
        <dgm:presLayoutVars>
          <dgm:chMax val="0"/>
          <dgm:chPref val="0"/>
          <dgm:bulletEnabled val="1"/>
        </dgm:presLayoutVars>
      </dgm:prSet>
      <dgm:spPr/>
    </dgm:pt>
    <dgm:pt modelId="{E5670694-1207-4E5F-9E39-79E3ED50960C}" type="pres">
      <dgm:prSet presAssocID="{8E109899-06F8-4720-AB74-CE608D71DA6E}" presName="Triangle" presStyleLbl="alignNode1" presStyleIdx="5" presStyleCnt="9"/>
      <dgm:spPr/>
    </dgm:pt>
    <dgm:pt modelId="{7BA6E000-86F7-4576-B8FE-AE85352C7BA2}" type="pres">
      <dgm:prSet presAssocID="{9B57E434-00A6-43C6-91B2-3B5589D9C911}" presName="sibTrans" presStyleCnt="0"/>
      <dgm:spPr/>
    </dgm:pt>
    <dgm:pt modelId="{93AA4EEF-ED21-4163-881A-B69C4D45B3ED}" type="pres">
      <dgm:prSet presAssocID="{9B57E434-00A6-43C6-91B2-3B5589D9C911}" presName="space" presStyleCnt="0"/>
      <dgm:spPr/>
    </dgm:pt>
    <dgm:pt modelId="{D82A40E4-BDD2-48DD-A05F-9660C68EF437}" type="pres">
      <dgm:prSet presAssocID="{994196AC-FF93-4E15-B953-C68517436780}" presName="composite" presStyleCnt="0"/>
      <dgm:spPr/>
    </dgm:pt>
    <dgm:pt modelId="{58216B6B-8FF7-46DE-9725-E53B6AC58AB7}" type="pres">
      <dgm:prSet presAssocID="{994196AC-FF93-4E15-B953-C68517436780}" presName="LShape" presStyleLbl="alignNode1" presStyleIdx="6" presStyleCnt="9"/>
      <dgm:spPr/>
    </dgm:pt>
    <dgm:pt modelId="{917B1A29-2E64-43C0-BC72-6481E7E13BF2}" type="pres">
      <dgm:prSet presAssocID="{994196AC-FF93-4E15-B953-C68517436780}" presName="ParentText" presStyleLbl="revTx" presStyleIdx="3" presStyleCnt="5">
        <dgm:presLayoutVars>
          <dgm:chMax val="0"/>
          <dgm:chPref val="0"/>
          <dgm:bulletEnabled val="1"/>
        </dgm:presLayoutVars>
      </dgm:prSet>
      <dgm:spPr/>
    </dgm:pt>
    <dgm:pt modelId="{D4FA4A6F-55D0-4AAF-9066-913D37D5D460}" type="pres">
      <dgm:prSet presAssocID="{994196AC-FF93-4E15-B953-C68517436780}" presName="Triangle" presStyleLbl="alignNode1" presStyleIdx="7" presStyleCnt="9"/>
      <dgm:spPr/>
    </dgm:pt>
    <dgm:pt modelId="{F5E13ED7-E8A3-46D4-B968-12820B9F2787}" type="pres">
      <dgm:prSet presAssocID="{BB95F4A7-5054-4FD4-BD96-8C011A3E81CF}" presName="sibTrans" presStyleCnt="0"/>
      <dgm:spPr/>
    </dgm:pt>
    <dgm:pt modelId="{AA4AEBBF-D9F9-4F38-B876-698E86594593}" type="pres">
      <dgm:prSet presAssocID="{BB95F4A7-5054-4FD4-BD96-8C011A3E81CF}" presName="space" presStyleCnt="0"/>
      <dgm:spPr/>
    </dgm:pt>
    <dgm:pt modelId="{37501EAE-CEF1-4D79-9D9D-0E55604CEE4B}" type="pres">
      <dgm:prSet presAssocID="{BA94F5F1-FBD4-4BF0-80B9-9C2C25FB35D6}" presName="composite" presStyleCnt="0"/>
      <dgm:spPr/>
    </dgm:pt>
    <dgm:pt modelId="{F3DED391-7507-4563-ADA6-8A8EB4E83A6B}" type="pres">
      <dgm:prSet presAssocID="{BA94F5F1-FBD4-4BF0-80B9-9C2C25FB35D6}" presName="LShape" presStyleLbl="alignNode1" presStyleIdx="8" presStyleCnt="9"/>
      <dgm:spPr/>
    </dgm:pt>
    <dgm:pt modelId="{67C51EA5-213C-459D-80D2-63984D2094A2}" type="pres">
      <dgm:prSet presAssocID="{BA94F5F1-FBD4-4BF0-80B9-9C2C25FB35D6}" presName="ParentText" presStyleLbl="revTx" presStyleIdx="4" presStyleCnt="5">
        <dgm:presLayoutVars>
          <dgm:chMax val="0"/>
          <dgm:chPref val="0"/>
          <dgm:bulletEnabled val="1"/>
        </dgm:presLayoutVars>
      </dgm:prSet>
      <dgm:spPr/>
    </dgm:pt>
  </dgm:ptLst>
  <dgm:cxnLst>
    <dgm:cxn modelId="{5F776901-46C3-489C-91B8-F01910279F5F}" srcId="{FFFD1C15-8D43-446C-96DE-8C0D6354F8BB}" destId="{BA94F5F1-FBD4-4BF0-80B9-9C2C25FB35D6}" srcOrd="4" destOrd="0" parTransId="{56DF0146-D47A-449B-A599-E59B1C156CED}" sibTransId="{28358BDA-FBAB-4BD5-8AAE-5F4CD9FF10A3}"/>
    <dgm:cxn modelId="{8D884404-6143-40E8-A9B6-DEA768783D38}" type="presOf" srcId="{D38171A9-BFB0-4FC1-BFBE-3A3B14B034DA}" destId="{E6B66D48-B517-4E07-BE7B-D43465262399}" srcOrd="0" destOrd="1" presId="urn:microsoft.com/office/officeart/2009/3/layout/StepUpProcess"/>
    <dgm:cxn modelId="{3F09E010-5223-4A68-B98B-BD7B99DB1C02}" type="presOf" srcId="{FFFD1C15-8D43-446C-96DE-8C0D6354F8BB}" destId="{84B28F78-62D8-49DA-BD4A-36ECCA34BDA0}" srcOrd="0" destOrd="0" presId="urn:microsoft.com/office/officeart/2009/3/layout/StepUpProcess"/>
    <dgm:cxn modelId="{2F736D1C-498F-47A3-9ADE-04410BEB2E53}" srcId="{4C380467-21D6-4D19-84FB-71D1AE48FB1B}" destId="{DB32EEE4-20C5-41CC-B808-F71C3E23A647}" srcOrd="1" destOrd="0" parTransId="{3C5D4172-73AB-4329-9AC4-167A19F45708}" sibTransId="{577F5172-8B6E-4CD8-A275-053FE5BF3E5B}"/>
    <dgm:cxn modelId="{39680D67-7E0D-4F86-8702-E4214DFABF5E}" type="presOf" srcId="{4C380467-21D6-4D19-84FB-71D1AE48FB1B}" destId="{E6B66D48-B517-4E07-BE7B-D43465262399}" srcOrd="0" destOrd="0" presId="urn:microsoft.com/office/officeart/2009/3/layout/StepUpProcess"/>
    <dgm:cxn modelId="{C70B4A77-3269-4275-9335-7295F4DBF4D0}" type="presOf" srcId="{156FA0A6-0EBD-45E9-B42E-B8B88AD9617C}" destId="{46D5E823-D9AA-48EF-9A95-A8F509FCB01F}" srcOrd="0" destOrd="0" presId="urn:microsoft.com/office/officeart/2009/3/layout/StepUpProcess"/>
    <dgm:cxn modelId="{8699C15A-0A34-4721-94BC-725ACCAB0FA2}" type="presOf" srcId="{BA94F5F1-FBD4-4BF0-80B9-9C2C25FB35D6}" destId="{67C51EA5-213C-459D-80D2-63984D2094A2}" srcOrd="0" destOrd="0" presId="urn:microsoft.com/office/officeart/2009/3/layout/StepUpProcess"/>
    <dgm:cxn modelId="{B1B0518F-831B-412F-89A0-6BD84E905D7C}" srcId="{4C380467-21D6-4D19-84FB-71D1AE48FB1B}" destId="{D38171A9-BFB0-4FC1-BFBE-3A3B14B034DA}" srcOrd="0" destOrd="0" parTransId="{6AD06E8B-B082-4D30-B6F7-A721238E29E8}" sibTransId="{636E0E6B-C9B4-493E-A68D-08B6E16C2C5E}"/>
    <dgm:cxn modelId="{7D11839E-39F5-4AEE-BAF8-6558EF7D93E7}" srcId="{FFFD1C15-8D43-446C-96DE-8C0D6354F8BB}" destId="{156FA0A6-0EBD-45E9-B42E-B8B88AD9617C}" srcOrd="1" destOrd="0" parTransId="{36794D27-0C75-4135-9BDD-0195B4372185}" sibTransId="{0D32471A-47BF-4C3E-8B1F-7DAF7293F302}"/>
    <dgm:cxn modelId="{81D298A5-AC38-4021-8040-208BF5C6BD00}" type="presOf" srcId="{DB32EEE4-20C5-41CC-B808-F71C3E23A647}" destId="{E6B66D48-B517-4E07-BE7B-D43465262399}" srcOrd="0" destOrd="2" presId="urn:microsoft.com/office/officeart/2009/3/layout/StepUpProcess"/>
    <dgm:cxn modelId="{C44709A6-FC55-478A-B1C6-F3F7DCBC7C0B}" srcId="{FFFD1C15-8D43-446C-96DE-8C0D6354F8BB}" destId="{994196AC-FF93-4E15-B953-C68517436780}" srcOrd="3" destOrd="0" parTransId="{1A45B008-09D6-46F8-A274-8BB86F4B3418}" sibTransId="{BB95F4A7-5054-4FD4-BD96-8C011A3E81CF}"/>
    <dgm:cxn modelId="{2153A6BA-AA1B-48F0-930D-733D3C9AFD80}" srcId="{FFFD1C15-8D43-446C-96DE-8C0D6354F8BB}" destId="{4C380467-21D6-4D19-84FB-71D1AE48FB1B}" srcOrd="0" destOrd="0" parTransId="{6FC74801-3098-4263-BF85-461250E115D3}" sibTransId="{4800C237-3BFE-4CB2-8041-43904809CAEC}"/>
    <dgm:cxn modelId="{757208BC-4263-489D-8685-C2FEBEC93493}" srcId="{FFFD1C15-8D43-446C-96DE-8C0D6354F8BB}" destId="{8E109899-06F8-4720-AB74-CE608D71DA6E}" srcOrd="2" destOrd="0" parTransId="{4860E0F7-4C87-4863-824D-DB13BE7495D8}" sibTransId="{9B57E434-00A6-43C6-91B2-3B5589D9C911}"/>
    <dgm:cxn modelId="{3FABC8C6-F678-44F8-A829-1AD294D191C1}" srcId="{994196AC-FF93-4E15-B953-C68517436780}" destId="{D5452DF1-C40A-403B-85C9-73A7DFCD0B08}" srcOrd="0" destOrd="0" parTransId="{B7BE4A1C-6EF7-4311-B6A5-43EAF85ABD41}" sibTransId="{C0F769AB-D65A-41AA-BFB1-A8BC691E7562}"/>
    <dgm:cxn modelId="{4CE532E5-A616-43DA-88FB-44F549F5F45B}" type="presOf" srcId="{8E109899-06F8-4720-AB74-CE608D71DA6E}" destId="{5EE8AB40-36EB-47B3-A445-437AF46AB7B0}" srcOrd="0" destOrd="0" presId="urn:microsoft.com/office/officeart/2009/3/layout/StepUpProcess"/>
    <dgm:cxn modelId="{7B5E3BE5-A580-417D-B3FF-784F02F5D820}" type="presOf" srcId="{D5452DF1-C40A-403B-85C9-73A7DFCD0B08}" destId="{917B1A29-2E64-43C0-BC72-6481E7E13BF2}" srcOrd="0" destOrd="1" presId="urn:microsoft.com/office/officeart/2009/3/layout/StepUpProcess"/>
    <dgm:cxn modelId="{D4FF01FB-8646-4B92-AC5F-CF61EC7A3485}" type="presOf" srcId="{994196AC-FF93-4E15-B953-C68517436780}" destId="{917B1A29-2E64-43C0-BC72-6481E7E13BF2}" srcOrd="0" destOrd="0" presId="urn:microsoft.com/office/officeart/2009/3/layout/StepUpProcess"/>
    <dgm:cxn modelId="{2EFA4F38-2911-466A-ACDE-3E8FB5F814DC}" type="presParOf" srcId="{84B28F78-62D8-49DA-BD4A-36ECCA34BDA0}" destId="{C5CFBF6F-282D-4CB5-815B-631B78250D62}" srcOrd="0" destOrd="0" presId="urn:microsoft.com/office/officeart/2009/3/layout/StepUpProcess"/>
    <dgm:cxn modelId="{5CF005BE-E264-4CC9-9B22-7621965EBB13}" type="presParOf" srcId="{C5CFBF6F-282D-4CB5-815B-631B78250D62}" destId="{6D9DFEA0-1B97-4345-83DF-4E8139D3F444}" srcOrd="0" destOrd="0" presId="urn:microsoft.com/office/officeart/2009/3/layout/StepUpProcess"/>
    <dgm:cxn modelId="{B5AEA16D-ACC8-4AE8-8679-2689F3978D31}" type="presParOf" srcId="{C5CFBF6F-282D-4CB5-815B-631B78250D62}" destId="{E6B66D48-B517-4E07-BE7B-D43465262399}" srcOrd="1" destOrd="0" presId="urn:microsoft.com/office/officeart/2009/3/layout/StepUpProcess"/>
    <dgm:cxn modelId="{D11C5B9F-6216-4BF2-9B76-9AF600097B3E}" type="presParOf" srcId="{C5CFBF6F-282D-4CB5-815B-631B78250D62}" destId="{10D34732-F8A2-4381-A020-07710768AE62}" srcOrd="2" destOrd="0" presId="urn:microsoft.com/office/officeart/2009/3/layout/StepUpProcess"/>
    <dgm:cxn modelId="{E867C977-18C2-4DDB-9E8E-D7585F729F63}" type="presParOf" srcId="{84B28F78-62D8-49DA-BD4A-36ECCA34BDA0}" destId="{9FAD7BDC-1400-4A71-88A9-C4484674F412}" srcOrd="1" destOrd="0" presId="urn:microsoft.com/office/officeart/2009/3/layout/StepUpProcess"/>
    <dgm:cxn modelId="{145794AB-C9FF-4ABB-AFF4-9211DF3060CB}" type="presParOf" srcId="{9FAD7BDC-1400-4A71-88A9-C4484674F412}" destId="{EC35D049-7198-4D2A-AB90-D5E10F5A432A}" srcOrd="0" destOrd="0" presId="urn:microsoft.com/office/officeart/2009/3/layout/StepUpProcess"/>
    <dgm:cxn modelId="{93300AE0-BF14-4354-868E-9CAD82BA7ED0}" type="presParOf" srcId="{84B28F78-62D8-49DA-BD4A-36ECCA34BDA0}" destId="{EA7A7DB4-6E69-4C8A-AAF1-568BEAAD9249}" srcOrd="2" destOrd="0" presId="urn:microsoft.com/office/officeart/2009/3/layout/StepUpProcess"/>
    <dgm:cxn modelId="{53A54BD7-A1AE-4D0C-A76D-AF74EE82251F}" type="presParOf" srcId="{EA7A7DB4-6E69-4C8A-AAF1-568BEAAD9249}" destId="{E2699FD0-75BD-4AF3-AED0-35EB633F1929}" srcOrd="0" destOrd="0" presId="urn:microsoft.com/office/officeart/2009/3/layout/StepUpProcess"/>
    <dgm:cxn modelId="{7BD441F4-2E5C-4138-BF18-3C5DFDE30968}" type="presParOf" srcId="{EA7A7DB4-6E69-4C8A-AAF1-568BEAAD9249}" destId="{46D5E823-D9AA-48EF-9A95-A8F509FCB01F}" srcOrd="1" destOrd="0" presId="urn:microsoft.com/office/officeart/2009/3/layout/StepUpProcess"/>
    <dgm:cxn modelId="{C99B53CF-9776-418E-BBF0-449901E933E9}" type="presParOf" srcId="{EA7A7DB4-6E69-4C8A-AAF1-568BEAAD9249}" destId="{F6E24B2B-83B7-483C-BDF1-9CB8BE881991}" srcOrd="2" destOrd="0" presId="urn:microsoft.com/office/officeart/2009/3/layout/StepUpProcess"/>
    <dgm:cxn modelId="{F4804DC0-B6D4-4953-BC8C-370229F220BB}" type="presParOf" srcId="{84B28F78-62D8-49DA-BD4A-36ECCA34BDA0}" destId="{87741223-7B3B-4047-8C57-DFFFF380BFAC}" srcOrd="3" destOrd="0" presId="urn:microsoft.com/office/officeart/2009/3/layout/StepUpProcess"/>
    <dgm:cxn modelId="{01FBA316-9638-440E-A9CC-D0BF2294CF6C}" type="presParOf" srcId="{87741223-7B3B-4047-8C57-DFFFF380BFAC}" destId="{CDCE8DCA-414B-46A4-8144-91D620919ACC}" srcOrd="0" destOrd="0" presId="urn:microsoft.com/office/officeart/2009/3/layout/StepUpProcess"/>
    <dgm:cxn modelId="{86B20A23-F6EF-40D8-94AC-23536C411385}" type="presParOf" srcId="{84B28F78-62D8-49DA-BD4A-36ECCA34BDA0}" destId="{59E0FC8B-5AF2-4306-940A-412E00A2725F}" srcOrd="4" destOrd="0" presId="urn:microsoft.com/office/officeart/2009/3/layout/StepUpProcess"/>
    <dgm:cxn modelId="{B18A2FD7-F573-4C08-B6E0-A47FA742EEF9}" type="presParOf" srcId="{59E0FC8B-5AF2-4306-940A-412E00A2725F}" destId="{AC2C33DF-A2E2-46AE-BB23-02C42D3AF10B}" srcOrd="0" destOrd="0" presId="urn:microsoft.com/office/officeart/2009/3/layout/StepUpProcess"/>
    <dgm:cxn modelId="{82DF55D7-B232-42C9-A452-F2F83427412D}" type="presParOf" srcId="{59E0FC8B-5AF2-4306-940A-412E00A2725F}" destId="{5EE8AB40-36EB-47B3-A445-437AF46AB7B0}" srcOrd="1" destOrd="0" presId="urn:microsoft.com/office/officeart/2009/3/layout/StepUpProcess"/>
    <dgm:cxn modelId="{C7462559-D411-4F28-82DA-2319F5615E01}" type="presParOf" srcId="{59E0FC8B-5AF2-4306-940A-412E00A2725F}" destId="{E5670694-1207-4E5F-9E39-79E3ED50960C}" srcOrd="2" destOrd="0" presId="urn:microsoft.com/office/officeart/2009/3/layout/StepUpProcess"/>
    <dgm:cxn modelId="{692D6C9A-13C8-4F5C-9CB3-B8A494DA3572}" type="presParOf" srcId="{84B28F78-62D8-49DA-BD4A-36ECCA34BDA0}" destId="{7BA6E000-86F7-4576-B8FE-AE85352C7BA2}" srcOrd="5" destOrd="0" presId="urn:microsoft.com/office/officeart/2009/3/layout/StepUpProcess"/>
    <dgm:cxn modelId="{AAAA887A-569F-4FAC-A2C4-ECB86039F853}" type="presParOf" srcId="{7BA6E000-86F7-4576-B8FE-AE85352C7BA2}" destId="{93AA4EEF-ED21-4163-881A-B69C4D45B3ED}" srcOrd="0" destOrd="0" presId="urn:microsoft.com/office/officeart/2009/3/layout/StepUpProcess"/>
    <dgm:cxn modelId="{8E7654E6-185A-4C1D-B115-A462E70F8A29}" type="presParOf" srcId="{84B28F78-62D8-49DA-BD4A-36ECCA34BDA0}" destId="{D82A40E4-BDD2-48DD-A05F-9660C68EF437}" srcOrd="6" destOrd="0" presId="urn:microsoft.com/office/officeart/2009/3/layout/StepUpProcess"/>
    <dgm:cxn modelId="{4A8E919F-385D-4350-9C94-9AEE11DD1E21}" type="presParOf" srcId="{D82A40E4-BDD2-48DD-A05F-9660C68EF437}" destId="{58216B6B-8FF7-46DE-9725-E53B6AC58AB7}" srcOrd="0" destOrd="0" presId="urn:microsoft.com/office/officeart/2009/3/layout/StepUpProcess"/>
    <dgm:cxn modelId="{38B8AE9A-1863-4C21-8359-AE8BF4D1C0D1}" type="presParOf" srcId="{D82A40E4-BDD2-48DD-A05F-9660C68EF437}" destId="{917B1A29-2E64-43C0-BC72-6481E7E13BF2}" srcOrd="1" destOrd="0" presId="urn:microsoft.com/office/officeart/2009/3/layout/StepUpProcess"/>
    <dgm:cxn modelId="{8054164F-C2B4-4A28-A3B1-9F3756656FA2}" type="presParOf" srcId="{D82A40E4-BDD2-48DD-A05F-9660C68EF437}" destId="{D4FA4A6F-55D0-4AAF-9066-913D37D5D460}" srcOrd="2" destOrd="0" presId="urn:microsoft.com/office/officeart/2009/3/layout/StepUpProcess"/>
    <dgm:cxn modelId="{6E867DE4-4B46-444E-8D22-548F6DED5E90}" type="presParOf" srcId="{84B28F78-62D8-49DA-BD4A-36ECCA34BDA0}" destId="{F5E13ED7-E8A3-46D4-B968-12820B9F2787}" srcOrd="7" destOrd="0" presId="urn:microsoft.com/office/officeart/2009/3/layout/StepUpProcess"/>
    <dgm:cxn modelId="{E6A943E0-82E5-4393-9D3B-CD99239019A8}" type="presParOf" srcId="{F5E13ED7-E8A3-46D4-B968-12820B9F2787}" destId="{AA4AEBBF-D9F9-4F38-B876-698E86594593}" srcOrd="0" destOrd="0" presId="urn:microsoft.com/office/officeart/2009/3/layout/StepUpProcess"/>
    <dgm:cxn modelId="{FC4FC1A2-EF80-4D91-BEBB-AA127513F68A}" type="presParOf" srcId="{84B28F78-62D8-49DA-BD4A-36ECCA34BDA0}" destId="{37501EAE-CEF1-4D79-9D9D-0E55604CEE4B}" srcOrd="8" destOrd="0" presId="urn:microsoft.com/office/officeart/2009/3/layout/StepUpProcess"/>
    <dgm:cxn modelId="{710C18CE-E995-45CE-B727-DCD4DFC41BEB}" type="presParOf" srcId="{37501EAE-CEF1-4D79-9D9D-0E55604CEE4B}" destId="{F3DED391-7507-4563-ADA6-8A8EB4E83A6B}" srcOrd="0" destOrd="0" presId="urn:microsoft.com/office/officeart/2009/3/layout/StepUpProcess"/>
    <dgm:cxn modelId="{87911F78-6D03-4251-8B37-F6A7A3F78463}" type="presParOf" srcId="{37501EAE-CEF1-4D79-9D9D-0E55604CEE4B}" destId="{67C51EA5-213C-459D-80D2-63984D2094A2}"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60A774-2276-4914-813E-D33590A28FAA}" type="doc">
      <dgm:prSet loTypeId="urn:microsoft.com/office/officeart/2005/8/layout/process3" loCatId="process" qsTypeId="urn:microsoft.com/office/officeart/2005/8/quickstyle/simple1" qsCatId="simple" csTypeId="urn:microsoft.com/office/officeart/2005/8/colors/colorful2" csCatId="colorful" phldr="1"/>
      <dgm:spPr/>
      <dgm:t>
        <a:bodyPr/>
        <a:lstStyle/>
        <a:p>
          <a:endParaRPr lang="en-US"/>
        </a:p>
      </dgm:t>
    </dgm:pt>
    <dgm:pt modelId="{9B1A3EBF-83DC-467E-92FF-0D43BBE22806}">
      <dgm:prSet phldrT="[Text]"/>
      <dgm:spPr/>
      <dgm:t>
        <a:bodyPr/>
        <a:lstStyle/>
        <a:p>
          <a:r>
            <a:rPr lang="en-US" dirty="0">
              <a:latin typeface="Tahoma" panose="020B0604030504040204" pitchFamily="34" charset="0"/>
              <a:ea typeface="Tahoma" panose="020B0604030504040204" pitchFamily="34" charset="0"/>
              <a:cs typeface="Tahoma" panose="020B0604030504040204" pitchFamily="34" charset="0"/>
            </a:rPr>
            <a:t>2003 – Public Support and Rezoning</a:t>
          </a:r>
        </a:p>
      </dgm:t>
    </dgm:pt>
    <dgm:pt modelId="{2DA49B3F-3EF0-43EA-A557-55858E969EE4}" type="parTrans" cxnId="{A49CC598-D895-4E6E-AE0B-7D6B5316DE41}">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72B6E660-AF17-483D-B3CA-852C5AC7AD93}" type="sibTrans" cxnId="{A49CC598-D895-4E6E-AE0B-7D6B5316DE41}">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1F26AEEE-A2E5-4FFF-B1C9-8CFF6FB83143}">
      <dgm:prSet phldrT="[Text]"/>
      <dgm:spPr/>
      <dgm:t>
        <a:bodyPr/>
        <a:lstStyle/>
        <a:p>
          <a:r>
            <a:rPr lang="en-US" dirty="0">
              <a:latin typeface="Tahoma" panose="020B0604030504040204" pitchFamily="34" charset="0"/>
              <a:ea typeface="Tahoma" panose="020B0604030504040204" pitchFamily="34" charset="0"/>
              <a:cs typeface="Tahoma" panose="020B0604030504040204" pitchFamily="34" charset="0"/>
            </a:rPr>
            <a:t>The City of New York formally backs the plan to transform the structure into a linear park.
Property investors begin buying in anticipation; home values start to rise modestly as expectations grow for redevelopment in West Chelsea.</a:t>
          </a:r>
        </a:p>
      </dgm:t>
    </dgm:pt>
    <dgm:pt modelId="{430727AB-9933-4228-AB06-0F576C4AA696}" type="parTrans" cxnId="{BA5311B9-F4D0-46FC-A734-5EB443CBB668}">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2C559187-BC80-4EEC-9668-330BB985750F}" type="sibTrans" cxnId="{BA5311B9-F4D0-46FC-A734-5EB443CBB668}">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32869829-EEA5-4648-8055-04D06961E3A8}">
      <dgm:prSet phldrT="[Text]"/>
      <dgm:spPr/>
      <dgm:t>
        <a:bodyPr/>
        <a:lstStyle/>
        <a:p>
          <a:r>
            <a:rPr lang="en-US" dirty="0">
              <a:latin typeface="Tahoma" panose="020B0604030504040204" pitchFamily="34" charset="0"/>
              <a:ea typeface="Tahoma" panose="020B0604030504040204" pitchFamily="34" charset="0"/>
              <a:cs typeface="Tahoma" panose="020B0604030504040204" pitchFamily="34" charset="0"/>
            </a:rPr>
            <a:t>2006 – Construction Begins</a:t>
          </a:r>
        </a:p>
      </dgm:t>
    </dgm:pt>
    <dgm:pt modelId="{8A90CA79-F921-43D9-8A63-9D2848869B0A}" type="parTrans" cxnId="{F314C239-FA05-4F0A-BDC4-2A916DBCBF58}">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4F3AA41A-EFF6-4BAD-8B16-E1A983597AF1}" type="sibTrans" cxnId="{F314C239-FA05-4F0A-BDC4-2A916DBCBF58}">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59FB8F00-986C-40B8-8DDF-8F3FD20E6D80}">
      <dgm:prSet phldrT="[Text]"/>
      <dgm:spPr/>
      <dgm:t>
        <a:bodyPr/>
        <a:lstStyle/>
        <a:p>
          <a:r>
            <a:rPr lang="en-US" dirty="0">
              <a:latin typeface="Tahoma" panose="020B0604030504040204" pitchFamily="34" charset="0"/>
              <a:ea typeface="Tahoma" panose="020B0604030504040204" pitchFamily="34" charset="0"/>
              <a:cs typeface="Tahoma" panose="020B0604030504040204" pitchFamily="34" charset="0"/>
            </a:rPr>
            <a:t>As work begins on Section 1 (Gansevoort St → 20th St), nearby condo development surges.</a:t>
          </a:r>
        </a:p>
      </dgm:t>
    </dgm:pt>
    <dgm:pt modelId="{648E30C1-7C68-46AD-8060-C7E2BB11C873}" type="parTrans" cxnId="{3A9DF48E-8EA2-42CE-B61B-99C16A0479BB}">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DD616C52-638C-4295-8835-9B054D9BEDE3}" type="sibTrans" cxnId="{3A9DF48E-8EA2-42CE-B61B-99C16A0479BB}">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FB897B9B-7289-4EDF-84CE-BFFA22AFED10}">
      <dgm:prSet phldrT="[Text]"/>
      <dgm:spPr/>
      <dgm:t>
        <a:bodyPr/>
        <a:lstStyle/>
        <a:p>
          <a:r>
            <a:rPr lang="en-US" dirty="0">
              <a:latin typeface="Tahoma" panose="020B0604030504040204" pitchFamily="34" charset="0"/>
              <a:ea typeface="Tahoma" panose="020B0604030504040204" pitchFamily="34" charset="0"/>
              <a:cs typeface="Tahoma" panose="020B0604030504040204" pitchFamily="34" charset="0"/>
            </a:rPr>
            <a:t>2009 – Section 1 Opens</a:t>
          </a:r>
        </a:p>
      </dgm:t>
    </dgm:pt>
    <dgm:pt modelId="{E0E967E7-EDA3-4DCE-BBBB-C9AF722B940C}" type="parTrans" cxnId="{BC1AC958-C402-4047-9033-C8C6D5EEBC11}">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E6E1FC1F-6AE3-42D2-B4D3-18B12A2A04D6}" type="sibTrans" cxnId="{BC1AC958-C402-4047-9033-C8C6D5EEBC11}">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3A0949E4-FE6B-46D3-8670-2FD09605B228}">
      <dgm:prSet phldrT="[Text]"/>
      <dgm:spPr/>
      <dgm:t>
        <a:bodyPr/>
        <a:lstStyle/>
        <a:p>
          <a:r>
            <a:rPr lang="en-US" dirty="0">
              <a:latin typeface="Tahoma" panose="020B0604030504040204" pitchFamily="34" charset="0"/>
              <a:ea typeface="Tahoma" panose="020B0604030504040204" pitchFamily="34" charset="0"/>
              <a:cs typeface="Tahoma" panose="020B0604030504040204" pitchFamily="34" charset="0"/>
            </a:rPr>
            <a:t>The opening of the first section brings global attention and immediate market response.</a:t>
          </a:r>
        </a:p>
      </dgm:t>
    </dgm:pt>
    <dgm:pt modelId="{531F73D8-815E-41E3-9061-2B14D1503B92}" type="parTrans" cxnId="{7A7F77C2-26CE-44A4-AC6E-698BE6B22605}">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FF3C8AD6-D3D6-4444-AD77-F9BFDCA233FC}" type="sibTrans" cxnId="{7A7F77C2-26CE-44A4-AC6E-698BE6B22605}">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AA63B7AF-4E85-46F1-B928-6B212E96E643}">
      <dgm:prSet phldrT="[Text]"/>
      <dgm:spPr/>
      <dgm:t>
        <a:bodyPr/>
        <a:lstStyle/>
        <a:p>
          <a:r>
            <a:rPr lang="en-US" dirty="0">
              <a:latin typeface="Tahoma" panose="020B0604030504040204" pitchFamily="34" charset="0"/>
              <a:ea typeface="Tahoma" panose="020B0604030504040204" pitchFamily="34" charset="0"/>
              <a:cs typeface="Tahoma" panose="020B0604030504040204" pitchFamily="34" charset="0"/>
            </a:rPr>
            <a:t>Properties directly adjacent to the park now command the highest per-square-foot prices in Manhattan, solidifying the “High Line premium.”</a:t>
          </a:r>
        </a:p>
      </dgm:t>
    </dgm:pt>
    <dgm:pt modelId="{6970FE8F-E82D-467A-A5C2-B6EF81AB3B28}" type="parTrans" cxnId="{38EA32D5-5F80-4318-A647-C4A80769D630}">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4F2E951B-83F4-44C6-A350-3B2AA68B2D78}" type="sibTrans" cxnId="{38EA32D5-5F80-4318-A647-C4A80769D630}">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DC118055-42F8-4B87-8719-37AA12B9288E}">
      <dgm:prSet phldrT="[Text]"/>
      <dgm:spPr/>
      <dgm:t>
        <a:bodyPr/>
        <a:lstStyle/>
        <a:p>
          <a:r>
            <a:rPr lang="en-US" dirty="0">
              <a:latin typeface="Tahoma" panose="020B0604030504040204" pitchFamily="34" charset="0"/>
              <a:ea typeface="Tahoma" panose="020B0604030504040204" pitchFamily="34" charset="0"/>
              <a:cs typeface="Tahoma" panose="020B0604030504040204" pitchFamily="34" charset="0"/>
            </a:rPr>
            <a:t>2011 – Section 2 Opens (20th St → 30th St)</a:t>
          </a:r>
        </a:p>
      </dgm:t>
    </dgm:pt>
    <dgm:pt modelId="{E96276E9-8DDE-4B17-A4B5-866283B6FBD1}" type="parTrans" cxnId="{AAF9446D-5A6B-474F-93FF-FB1924304052}">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4F0670E6-9429-4E95-BCB1-F396088CEFFB}" type="sibTrans" cxnId="{AAF9446D-5A6B-474F-93FF-FB1924304052}">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B61246FC-7991-40C9-9F83-D3EE9602183B}">
      <dgm:prSet phldrT="[Text]"/>
      <dgm:spPr/>
      <dgm:t>
        <a:bodyPr/>
        <a:lstStyle/>
        <a:p>
          <a:r>
            <a:rPr lang="en-US" dirty="0">
              <a:latin typeface="Tahoma" panose="020B0604030504040204" pitchFamily="34" charset="0"/>
              <a:ea typeface="Tahoma" panose="020B0604030504040204" pitchFamily="34" charset="0"/>
              <a:cs typeface="Tahoma" panose="020B0604030504040204" pitchFamily="34" charset="0"/>
            </a:rPr>
            <a:t>Continued appreciation, with West Chelsea’s median resale price nearly doubling from 2003 to 2011</a:t>
          </a:r>
        </a:p>
      </dgm:t>
    </dgm:pt>
    <dgm:pt modelId="{546FE88A-184E-4924-9979-9359026CF7F0}" type="parTrans" cxnId="{484876B7-12D0-4883-880C-9DC8CFAAFF9E}">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7E64C39F-8C3E-4C0C-A789-BDE30828AE10}" type="sibTrans" cxnId="{484876B7-12D0-4883-880C-9DC8CFAAFF9E}">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D405800B-5E23-4B4B-AD14-073C0486CAAC}">
      <dgm:prSet phldrT="[Text]"/>
      <dgm:spPr/>
      <dgm:t>
        <a:bodyPr/>
        <a:lstStyle/>
        <a:p>
          <a:r>
            <a:rPr lang="en-US" dirty="0">
              <a:latin typeface="Tahoma" panose="020B0604030504040204" pitchFamily="34" charset="0"/>
              <a:ea typeface="Tahoma" panose="020B0604030504040204" pitchFamily="34" charset="0"/>
              <a:cs typeface="Tahoma" panose="020B0604030504040204" pitchFamily="34" charset="0"/>
            </a:rPr>
            <a:t>Developers rush to market luxury condos and art-district lofts leveraging the park’s reputation.</a:t>
          </a:r>
        </a:p>
      </dgm:t>
    </dgm:pt>
    <dgm:pt modelId="{4AF2A2FD-48BE-42F0-86F9-E360ADCB2EDB}" type="parTrans" cxnId="{E70D3465-26ED-4366-A135-B306DCF1D12D}">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D69A7042-B7F0-4AF0-A2B4-E4B7BB779B1D}" type="sibTrans" cxnId="{E70D3465-26ED-4366-A135-B306DCF1D12D}">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F4BB8E1A-6F11-4031-9092-4C590F0ADF62}">
      <dgm:prSet phldrT="[Text]"/>
      <dgm:spPr/>
      <dgm:t>
        <a:bodyPr/>
        <a:lstStyle/>
        <a:p>
          <a:r>
            <a:rPr lang="en-US" dirty="0">
              <a:latin typeface="Tahoma" panose="020B0604030504040204" pitchFamily="34" charset="0"/>
              <a:ea typeface="Tahoma" panose="020B0604030504040204" pitchFamily="34" charset="0"/>
              <a:cs typeface="Tahoma" panose="020B0604030504040204" pitchFamily="34" charset="0"/>
            </a:rPr>
            <a:t>2014 – Section 3 Opens (Hudson Yards Connection)</a:t>
          </a:r>
        </a:p>
      </dgm:t>
    </dgm:pt>
    <dgm:pt modelId="{577A105F-80D8-4905-B2C0-8F9D2408D366}" type="parTrans" cxnId="{1FBEB007-05EE-4D8B-AB36-E94C99E01066}">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4B06E2E3-087C-45D8-933B-683C867E21B1}" type="sibTrans" cxnId="{1FBEB007-05EE-4D8B-AB36-E94C99E01066}">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A4C698D6-19C8-470B-9500-F23819F576E3}">
      <dgm:prSet phldrT="[Text]"/>
      <dgm:spPr/>
      <dgm:t>
        <a:bodyPr/>
        <a:lstStyle/>
        <a:p>
          <a:r>
            <a:rPr lang="en-US" dirty="0">
              <a:latin typeface="Tahoma" panose="020B0604030504040204" pitchFamily="34" charset="0"/>
              <a:ea typeface="Tahoma" panose="020B0604030504040204" pitchFamily="34" charset="0"/>
              <a:cs typeface="Tahoma" panose="020B0604030504040204" pitchFamily="34" charset="0"/>
            </a:rPr>
            <a:t>Prices continue to rise but at a slower rate as the neighborhood fully transitions into a luxury district.</a:t>
          </a:r>
        </a:p>
      </dgm:t>
    </dgm:pt>
    <dgm:pt modelId="{217928AE-21C0-4568-B6F0-AC0B57574040}" type="parTrans" cxnId="{501543AE-EADA-443B-BA91-FF1287DED3B4}">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5A11837D-2D14-45C9-8DD0-C016112751F1}" type="sibTrans" cxnId="{501543AE-EADA-443B-BA91-FF1287DED3B4}">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36290D50-B95F-4C93-8B46-507B62962253}" type="pres">
      <dgm:prSet presAssocID="{C460A774-2276-4914-813E-D33590A28FAA}" presName="linearFlow" presStyleCnt="0">
        <dgm:presLayoutVars>
          <dgm:dir/>
          <dgm:animLvl val="lvl"/>
          <dgm:resizeHandles val="exact"/>
        </dgm:presLayoutVars>
      </dgm:prSet>
      <dgm:spPr/>
    </dgm:pt>
    <dgm:pt modelId="{643C0411-B944-426D-989A-C2ECCF365407}" type="pres">
      <dgm:prSet presAssocID="{9B1A3EBF-83DC-467E-92FF-0D43BBE22806}" presName="composite" presStyleCnt="0"/>
      <dgm:spPr/>
    </dgm:pt>
    <dgm:pt modelId="{0F08AA47-549F-468B-A86B-574D1AD052F6}" type="pres">
      <dgm:prSet presAssocID="{9B1A3EBF-83DC-467E-92FF-0D43BBE22806}" presName="parTx" presStyleLbl="node1" presStyleIdx="0" presStyleCnt="5">
        <dgm:presLayoutVars>
          <dgm:chMax val="0"/>
          <dgm:chPref val="0"/>
          <dgm:bulletEnabled val="1"/>
        </dgm:presLayoutVars>
      </dgm:prSet>
      <dgm:spPr/>
    </dgm:pt>
    <dgm:pt modelId="{418347F6-2D5A-4D98-9EF6-7BABE3C19CBD}" type="pres">
      <dgm:prSet presAssocID="{9B1A3EBF-83DC-467E-92FF-0D43BBE22806}" presName="parSh" presStyleLbl="node1" presStyleIdx="0" presStyleCnt="5"/>
      <dgm:spPr/>
    </dgm:pt>
    <dgm:pt modelId="{EA0D854A-A6A6-485D-84D2-094C7CEC2145}" type="pres">
      <dgm:prSet presAssocID="{9B1A3EBF-83DC-467E-92FF-0D43BBE22806}" presName="desTx" presStyleLbl="fgAcc1" presStyleIdx="0" presStyleCnt="5">
        <dgm:presLayoutVars>
          <dgm:bulletEnabled val="1"/>
        </dgm:presLayoutVars>
      </dgm:prSet>
      <dgm:spPr/>
    </dgm:pt>
    <dgm:pt modelId="{C3F1FB8D-11E0-4825-83A7-D6A8E2833562}" type="pres">
      <dgm:prSet presAssocID="{72B6E660-AF17-483D-B3CA-852C5AC7AD93}" presName="sibTrans" presStyleLbl="sibTrans2D1" presStyleIdx="0" presStyleCnt="4"/>
      <dgm:spPr/>
    </dgm:pt>
    <dgm:pt modelId="{E6F04717-10F2-4D36-B936-1CC7E5F455F1}" type="pres">
      <dgm:prSet presAssocID="{72B6E660-AF17-483D-B3CA-852C5AC7AD93}" presName="connTx" presStyleLbl="sibTrans2D1" presStyleIdx="0" presStyleCnt="4"/>
      <dgm:spPr/>
    </dgm:pt>
    <dgm:pt modelId="{8394EA71-B80F-4F79-8C33-711EDD8C2EFD}" type="pres">
      <dgm:prSet presAssocID="{32869829-EEA5-4648-8055-04D06961E3A8}" presName="composite" presStyleCnt="0"/>
      <dgm:spPr/>
    </dgm:pt>
    <dgm:pt modelId="{4CE5E1E5-8780-443D-BA0D-58E12DA2CFF0}" type="pres">
      <dgm:prSet presAssocID="{32869829-EEA5-4648-8055-04D06961E3A8}" presName="parTx" presStyleLbl="node1" presStyleIdx="0" presStyleCnt="5">
        <dgm:presLayoutVars>
          <dgm:chMax val="0"/>
          <dgm:chPref val="0"/>
          <dgm:bulletEnabled val="1"/>
        </dgm:presLayoutVars>
      </dgm:prSet>
      <dgm:spPr/>
    </dgm:pt>
    <dgm:pt modelId="{5DAA2E74-99D5-4CDB-BECC-C57F77DE4B8E}" type="pres">
      <dgm:prSet presAssocID="{32869829-EEA5-4648-8055-04D06961E3A8}" presName="parSh" presStyleLbl="node1" presStyleIdx="1" presStyleCnt="5"/>
      <dgm:spPr/>
    </dgm:pt>
    <dgm:pt modelId="{0EFAEB88-9B55-4A5F-9AA7-6FD98D68F7F0}" type="pres">
      <dgm:prSet presAssocID="{32869829-EEA5-4648-8055-04D06961E3A8}" presName="desTx" presStyleLbl="fgAcc1" presStyleIdx="1" presStyleCnt="5">
        <dgm:presLayoutVars>
          <dgm:bulletEnabled val="1"/>
        </dgm:presLayoutVars>
      </dgm:prSet>
      <dgm:spPr/>
    </dgm:pt>
    <dgm:pt modelId="{FBE18692-BD4E-4B19-8419-52393AA7BF2F}" type="pres">
      <dgm:prSet presAssocID="{4F3AA41A-EFF6-4BAD-8B16-E1A983597AF1}" presName="sibTrans" presStyleLbl="sibTrans2D1" presStyleIdx="1" presStyleCnt="4"/>
      <dgm:spPr/>
    </dgm:pt>
    <dgm:pt modelId="{012347B1-7808-4790-9FF5-DBBA47B663DC}" type="pres">
      <dgm:prSet presAssocID="{4F3AA41A-EFF6-4BAD-8B16-E1A983597AF1}" presName="connTx" presStyleLbl="sibTrans2D1" presStyleIdx="1" presStyleCnt="4"/>
      <dgm:spPr/>
    </dgm:pt>
    <dgm:pt modelId="{3133DE57-6333-4A74-A9CC-2C5C76C793C1}" type="pres">
      <dgm:prSet presAssocID="{FB897B9B-7289-4EDF-84CE-BFFA22AFED10}" presName="composite" presStyleCnt="0"/>
      <dgm:spPr/>
    </dgm:pt>
    <dgm:pt modelId="{4C24B3EF-F1CD-4DA7-9C7F-5C80DDFFDC67}" type="pres">
      <dgm:prSet presAssocID="{FB897B9B-7289-4EDF-84CE-BFFA22AFED10}" presName="parTx" presStyleLbl="node1" presStyleIdx="1" presStyleCnt="5">
        <dgm:presLayoutVars>
          <dgm:chMax val="0"/>
          <dgm:chPref val="0"/>
          <dgm:bulletEnabled val="1"/>
        </dgm:presLayoutVars>
      </dgm:prSet>
      <dgm:spPr/>
    </dgm:pt>
    <dgm:pt modelId="{150BBB12-566E-484D-9F40-9721F166A580}" type="pres">
      <dgm:prSet presAssocID="{FB897B9B-7289-4EDF-84CE-BFFA22AFED10}" presName="parSh" presStyleLbl="node1" presStyleIdx="2" presStyleCnt="5"/>
      <dgm:spPr/>
    </dgm:pt>
    <dgm:pt modelId="{4B2336D5-8677-4D87-91B8-ACEC75B5606E}" type="pres">
      <dgm:prSet presAssocID="{FB897B9B-7289-4EDF-84CE-BFFA22AFED10}" presName="desTx" presStyleLbl="fgAcc1" presStyleIdx="2" presStyleCnt="5">
        <dgm:presLayoutVars>
          <dgm:bulletEnabled val="1"/>
        </dgm:presLayoutVars>
      </dgm:prSet>
      <dgm:spPr/>
    </dgm:pt>
    <dgm:pt modelId="{DEDA03C5-3FF6-438A-AA82-CB1612AE7870}" type="pres">
      <dgm:prSet presAssocID="{E6E1FC1F-6AE3-42D2-B4D3-18B12A2A04D6}" presName="sibTrans" presStyleLbl="sibTrans2D1" presStyleIdx="2" presStyleCnt="4"/>
      <dgm:spPr/>
    </dgm:pt>
    <dgm:pt modelId="{C9E98A31-E811-4AE0-AC23-6DE6D56BB512}" type="pres">
      <dgm:prSet presAssocID="{E6E1FC1F-6AE3-42D2-B4D3-18B12A2A04D6}" presName="connTx" presStyleLbl="sibTrans2D1" presStyleIdx="2" presStyleCnt="4"/>
      <dgm:spPr/>
    </dgm:pt>
    <dgm:pt modelId="{B0416D62-FA8F-40D1-823B-12F4136F0054}" type="pres">
      <dgm:prSet presAssocID="{DC118055-42F8-4B87-8719-37AA12B9288E}" presName="composite" presStyleCnt="0"/>
      <dgm:spPr/>
    </dgm:pt>
    <dgm:pt modelId="{CB807877-6DF1-4A26-901E-3048FF3309CF}" type="pres">
      <dgm:prSet presAssocID="{DC118055-42F8-4B87-8719-37AA12B9288E}" presName="parTx" presStyleLbl="node1" presStyleIdx="2" presStyleCnt="5">
        <dgm:presLayoutVars>
          <dgm:chMax val="0"/>
          <dgm:chPref val="0"/>
          <dgm:bulletEnabled val="1"/>
        </dgm:presLayoutVars>
      </dgm:prSet>
      <dgm:spPr/>
    </dgm:pt>
    <dgm:pt modelId="{A4FFD940-420B-490E-BC39-B1C75A1EB1B4}" type="pres">
      <dgm:prSet presAssocID="{DC118055-42F8-4B87-8719-37AA12B9288E}" presName="parSh" presStyleLbl="node1" presStyleIdx="3" presStyleCnt="5"/>
      <dgm:spPr/>
    </dgm:pt>
    <dgm:pt modelId="{9C24B846-1741-4502-AE9B-F4528FBF2A1F}" type="pres">
      <dgm:prSet presAssocID="{DC118055-42F8-4B87-8719-37AA12B9288E}" presName="desTx" presStyleLbl="fgAcc1" presStyleIdx="3" presStyleCnt="5">
        <dgm:presLayoutVars>
          <dgm:bulletEnabled val="1"/>
        </dgm:presLayoutVars>
      </dgm:prSet>
      <dgm:spPr/>
    </dgm:pt>
    <dgm:pt modelId="{15E43494-A17F-470A-A5B3-373EF9314A62}" type="pres">
      <dgm:prSet presAssocID="{4F0670E6-9429-4E95-BCB1-F396088CEFFB}" presName="sibTrans" presStyleLbl="sibTrans2D1" presStyleIdx="3" presStyleCnt="4"/>
      <dgm:spPr/>
    </dgm:pt>
    <dgm:pt modelId="{5A99184D-00AD-4F97-8C7C-A5BF8DE677DF}" type="pres">
      <dgm:prSet presAssocID="{4F0670E6-9429-4E95-BCB1-F396088CEFFB}" presName="connTx" presStyleLbl="sibTrans2D1" presStyleIdx="3" presStyleCnt="4"/>
      <dgm:spPr/>
    </dgm:pt>
    <dgm:pt modelId="{A1F72BD0-B8BE-4EF3-8B80-8EC566B76EE1}" type="pres">
      <dgm:prSet presAssocID="{F4BB8E1A-6F11-4031-9092-4C590F0ADF62}" presName="composite" presStyleCnt="0"/>
      <dgm:spPr/>
    </dgm:pt>
    <dgm:pt modelId="{247CE76D-DC13-49D2-B77A-BAAB678D4220}" type="pres">
      <dgm:prSet presAssocID="{F4BB8E1A-6F11-4031-9092-4C590F0ADF62}" presName="parTx" presStyleLbl="node1" presStyleIdx="3" presStyleCnt="5">
        <dgm:presLayoutVars>
          <dgm:chMax val="0"/>
          <dgm:chPref val="0"/>
          <dgm:bulletEnabled val="1"/>
        </dgm:presLayoutVars>
      </dgm:prSet>
      <dgm:spPr/>
    </dgm:pt>
    <dgm:pt modelId="{04CE1172-E792-45DF-81F1-CCD5EEDB9826}" type="pres">
      <dgm:prSet presAssocID="{F4BB8E1A-6F11-4031-9092-4C590F0ADF62}" presName="parSh" presStyleLbl="node1" presStyleIdx="4" presStyleCnt="5"/>
      <dgm:spPr/>
    </dgm:pt>
    <dgm:pt modelId="{397F6F3B-CEF3-4634-83FA-509EA56F3085}" type="pres">
      <dgm:prSet presAssocID="{F4BB8E1A-6F11-4031-9092-4C590F0ADF62}" presName="desTx" presStyleLbl="fgAcc1" presStyleIdx="4" presStyleCnt="5">
        <dgm:presLayoutVars>
          <dgm:bulletEnabled val="1"/>
        </dgm:presLayoutVars>
      </dgm:prSet>
      <dgm:spPr/>
    </dgm:pt>
  </dgm:ptLst>
  <dgm:cxnLst>
    <dgm:cxn modelId="{1FBEB007-05EE-4D8B-AB36-E94C99E01066}" srcId="{C460A774-2276-4914-813E-D33590A28FAA}" destId="{F4BB8E1A-6F11-4031-9092-4C590F0ADF62}" srcOrd="4" destOrd="0" parTransId="{577A105F-80D8-4905-B2C0-8F9D2408D366}" sibTransId="{4B06E2E3-087C-45D8-933B-683C867E21B1}"/>
    <dgm:cxn modelId="{0F313517-6877-4C82-B56F-19AB47217C27}" type="presOf" srcId="{F4BB8E1A-6F11-4031-9092-4C590F0ADF62}" destId="{04CE1172-E792-45DF-81F1-CCD5EEDB9826}" srcOrd="1" destOrd="0" presId="urn:microsoft.com/office/officeart/2005/8/layout/process3"/>
    <dgm:cxn modelId="{947D4C18-7BF2-4784-9C21-C2ABA67AB7EA}" type="presOf" srcId="{FB897B9B-7289-4EDF-84CE-BFFA22AFED10}" destId="{4C24B3EF-F1CD-4DA7-9C7F-5C80DDFFDC67}" srcOrd="0" destOrd="0" presId="urn:microsoft.com/office/officeart/2005/8/layout/process3"/>
    <dgm:cxn modelId="{1D8DDB2F-045F-45EF-9ED3-5E229CF2F845}" type="presOf" srcId="{4F0670E6-9429-4E95-BCB1-F396088CEFFB}" destId="{5A99184D-00AD-4F97-8C7C-A5BF8DE677DF}" srcOrd="1" destOrd="0" presId="urn:microsoft.com/office/officeart/2005/8/layout/process3"/>
    <dgm:cxn modelId="{D5A54539-1E18-4059-895E-55FF5CD9CF58}" type="presOf" srcId="{DC118055-42F8-4B87-8719-37AA12B9288E}" destId="{A4FFD940-420B-490E-BC39-B1C75A1EB1B4}" srcOrd="1" destOrd="0" presId="urn:microsoft.com/office/officeart/2005/8/layout/process3"/>
    <dgm:cxn modelId="{F314C239-FA05-4F0A-BDC4-2A916DBCBF58}" srcId="{C460A774-2276-4914-813E-D33590A28FAA}" destId="{32869829-EEA5-4648-8055-04D06961E3A8}" srcOrd="1" destOrd="0" parTransId="{8A90CA79-F921-43D9-8A63-9D2848869B0A}" sibTransId="{4F3AA41A-EFF6-4BAD-8B16-E1A983597AF1}"/>
    <dgm:cxn modelId="{33A9AA3B-216E-49A3-B574-C94F049A45B0}" type="presOf" srcId="{A4C698D6-19C8-470B-9500-F23819F576E3}" destId="{397F6F3B-CEF3-4634-83FA-509EA56F3085}" srcOrd="0" destOrd="0" presId="urn:microsoft.com/office/officeart/2005/8/layout/process3"/>
    <dgm:cxn modelId="{4B988041-E1FE-4CA0-A04F-B152C085AC24}" type="presOf" srcId="{C460A774-2276-4914-813E-D33590A28FAA}" destId="{36290D50-B95F-4C93-8B46-507B62962253}" srcOrd="0" destOrd="0" presId="urn:microsoft.com/office/officeart/2005/8/layout/process3"/>
    <dgm:cxn modelId="{09EB9461-8BC1-42CB-B1CC-60FC30FC04A0}" type="presOf" srcId="{AA63B7AF-4E85-46F1-B928-6B212E96E643}" destId="{4B2336D5-8677-4D87-91B8-ACEC75B5606E}" srcOrd="0" destOrd="1" presId="urn:microsoft.com/office/officeart/2005/8/layout/process3"/>
    <dgm:cxn modelId="{E70D3465-26ED-4366-A135-B306DCF1D12D}" srcId="{DC118055-42F8-4B87-8719-37AA12B9288E}" destId="{D405800B-5E23-4B4B-AD14-073C0486CAAC}" srcOrd="1" destOrd="0" parTransId="{4AF2A2FD-48BE-42F0-86F9-E360ADCB2EDB}" sibTransId="{D69A7042-B7F0-4AF0-A2B4-E4B7BB779B1D}"/>
    <dgm:cxn modelId="{AAF9446D-5A6B-474F-93FF-FB1924304052}" srcId="{C460A774-2276-4914-813E-D33590A28FAA}" destId="{DC118055-42F8-4B87-8719-37AA12B9288E}" srcOrd="3" destOrd="0" parTransId="{E96276E9-8DDE-4B17-A4B5-866283B6FBD1}" sibTransId="{4F0670E6-9429-4E95-BCB1-F396088CEFFB}"/>
    <dgm:cxn modelId="{34D24970-92CB-439C-A680-974B093D3E92}" type="presOf" srcId="{E6E1FC1F-6AE3-42D2-B4D3-18B12A2A04D6}" destId="{DEDA03C5-3FF6-438A-AA82-CB1612AE7870}" srcOrd="0" destOrd="0" presId="urn:microsoft.com/office/officeart/2005/8/layout/process3"/>
    <dgm:cxn modelId="{99828473-B0DE-405F-A24A-E738952AACDB}" type="presOf" srcId="{9B1A3EBF-83DC-467E-92FF-0D43BBE22806}" destId="{0F08AA47-549F-468B-A86B-574D1AD052F6}" srcOrd="0" destOrd="0" presId="urn:microsoft.com/office/officeart/2005/8/layout/process3"/>
    <dgm:cxn modelId="{A4DE8D75-1940-4FA5-893E-B23E2E213D19}" type="presOf" srcId="{32869829-EEA5-4648-8055-04D06961E3A8}" destId="{4CE5E1E5-8780-443D-BA0D-58E12DA2CFF0}" srcOrd="0" destOrd="0" presId="urn:microsoft.com/office/officeart/2005/8/layout/process3"/>
    <dgm:cxn modelId="{BC1AC958-C402-4047-9033-C8C6D5EEBC11}" srcId="{C460A774-2276-4914-813E-D33590A28FAA}" destId="{FB897B9B-7289-4EDF-84CE-BFFA22AFED10}" srcOrd="2" destOrd="0" parTransId="{E0E967E7-EDA3-4DCE-BBBB-C9AF722B940C}" sibTransId="{E6E1FC1F-6AE3-42D2-B4D3-18B12A2A04D6}"/>
    <dgm:cxn modelId="{5520FD7C-13C2-451F-8F70-30BD070AED86}" type="presOf" srcId="{59FB8F00-986C-40B8-8DDF-8F3FD20E6D80}" destId="{0EFAEB88-9B55-4A5F-9AA7-6FD98D68F7F0}" srcOrd="0" destOrd="0" presId="urn:microsoft.com/office/officeart/2005/8/layout/process3"/>
    <dgm:cxn modelId="{7EA7CF89-2AE0-4A14-9681-AE033A1FF8D5}" type="presOf" srcId="{4F3AA41A-EFF6-4BAD-8B16-E1A983597AF1}" destId="{FBE18692-BD4E-4B19-8419-52393AA7BF2F}" srcOrd="0" destOrd="0" presId="urn:microsoft.com/office/officeart/2005/8/layout/process3"/>
    <dgm:cxn modelId="{3A9DF48E-8EA2-42CE-B61B-99C16A0479BB}" srcId="{32869829-EEA5-4648-8055-04D06961E3A8}" destId="{59FB8F00-986C-40B8-8DDF-8F3FD20E6D80}" srcOrd="0" destOrd="0" parTransId="{648E30C1-7C68-46AD-8060-C7E2BB11C873}" sibTransId="{DD616C52-638C-4295-8835-9B054D9BEDE3}"/>
    <dgm:cxn modelId="{A49CC598-D895-4E6E-AE0B-7D6B5316DE41}" srcId="{C460A774-2276-4914-813E-D33590A28FAA}" destId="{9B1A3EBF-83DC-467E-92FF-0D43BBE22806}" srcOrd="0" destOrd="0" parTransId="{2DA49B3F-3EF0-43EA-A557-55858E969EE4}" sibTransId="{72B6E660-AF17-483D-B3CA-852C5AC7AD93}"/>
    <dgm:cxn modelId="{B4E9F5A2-3C62-4091-A969-7866A69391E3}" type="presOf" srcId="{3A0949E4-FE6B-46D3-8670-2FD09605B228}" destId="{4B2336D5-8677-4D87-91B8-ACEC75B5606E}" srcOrd="0" destOrd="0" presId="urn:microsoft.com/office/officeart/2005/8/layout/process3"/>
    <dgm:cxn modelId="{3AC3C7A6-7FD9-484B-A5FE-ADE5BF8CBF44}" type="presOf" srcId="{B61246FC-7991-40C9-9F83-D3EE9602183B}" destId="{9C24B846-1741-4502-AE9B-F4528FBF2A1F}" srcOrd="0" destOrd="0" presId="urn:microsoft.com/office/officeart/2005/8/layout/process3"/>
    <dgm:cxn modelId="{8E8F51A7-41AE-4B80-9EDC-7A26F1E90602}" type="presOf" srcId="{32869829-EEA5-4648-8055-04D06961E3A8}" destId="{5DAA2E74-99D5-4CDB-BECC-C57F77DE4B8E}" srcOrd="1" destOrd="0" presId="urn:microsoft.com/office/officeart/2005/8/layout/process3"/>
    <dgm:cxn modelId="{1D77E7A9-17EC-4303-A0F6-B70FF5D1F633}" type="presOf" srcId="{F4BB8E1A-6F11-4031-9092-4C590F0ADF62}" destId="{247CE76D-DC13-49D2-B77A-BAAB678D4220}" srcOrd="0" destOrd="0" presId="urn:microsoft.com/office/officeart/2005/8/layout/process3"/>
    <dgm:cxn modelId="{01C15BAA-FC3B-4F96-93F9-3DAD3B6739AB}" type="presOf" srcId="{4F3AA41A-EFF6-4BAD-8B16-E1A983597AF1}" destId="{012347B1-7808-4790-9FF5-DBBA47B663DC}" srcOrd="1" destOrd="0" presId="urn:microsoft.com/office/officeart/2005/8/layout/process3"/>
    <dgm:cxn modelId="{501543AE-EADA-443B-BA91-FF1287DED3B4}" srcId="{F4BB8E1A-6F11-4031-9092-4C590F0ADF62}" destId="{A4C698D6-19C8-470B-9500-F23819F576E3}" srcOrd="0" destOrd="0" parTransId="{217928AE-21C0-4568-B6F0-AC0B57574040}" sibTransId="{5A11837D-2D14-45C9-8DD0-C016112751F1}"/>
    <dgm:cxn modelId="{484876B7-12D0-4883-880C-9DC8CFAAFF9E}" srcId="{DC118055-42F8-4B87-8719-37AA12B9288E}" destId="{B61246FC-7991-40C9-9F83-D3EE9602183B}" srcOrd="0" destOrd="0" parTransId="{546FE88A-184E-4924-9979-9359026CF7F0}" sibTransId="{7E64C39F-8C3E-4C0C-A789-BDE30828AE10}"/>
    <dgm:cxn modelId="{BA5311B9-F4D0-46FC-A734-5EB443CBB668}" srcId="{9B1A3EBF-83DC-467E-92FF-0D43BBE22806}" destId="{1F26AEEE-A2E5-4FFF-B1C9-8CFF6FB83143}" srcOrd="0" destOrd="0" parTransId="{430727AB-9933-4228-AB06-0F576C4AA696}" sibTransId="{2C559187-BC80-4EEC-9668-330BB985750F}"/>
    <dgm:cxn modelId="{7A7F77C2-26CE-44A4-AC6E-698BE6B22605}" srcId="{FB897B9B-7289-4EDF-84CE-BFFA22AFED10}" destId="{3A0949E4-FE6B-46D3-8670-2FD09605B228}" srcOrd="0" destOrd="0" parTransId="{531F73D8-815E-41E3-9061-2B14D1503B92}" sibTransId="{FF3C8AD6-D3D6-4444-AD77-F9BFDCA233FC}"/>
    <dgm:cxn modelId="{FF4896C6-B55E-4533-882A-A9F231B4663A}" type="presOf" srcId="{E6E1FC1F-6AE3-42D2-B4D3-18B12A2A04D6}" destId="{C9E98A31-E811-4AE0-AC23-6DE6D56BB512}" srcOrd="1" destOrd="0" presId="urn:microsoft.com/office/officeart/2005/8/layout/process3"/>
    <dgm:cxn modelId="{B026B8C6-75DE-42B9-8E50-4795A414D0DC}" type="presOf" srcId="{1F26AEEE-A2E5-4FFF-B1C9-8CFF6FB83143}" destId="{EA0D854A-A6A6-485D-84D2-094C7CEC2145}" srcOrd="0" destOrd="0" presId="urn:microsoft.com/office/officeart/2005/8/layout/process3"/>
    <dgm:cxn modelId="{38EA32D5-5F80-4318-A647-C4A80769D630}" srcId="{FB897B9B-7289-4EDF-84CE-BFFA22AFED10}" destId="{AA63B7AF-4E85-46F1-B928-6B212E96E643}" srcOrd="1" destOrd="0" parTransId="{6970FE8F-E82D-467A-A5C2-B6EF81AB3B28}" sibTransId="{4F2E951B-83F4-44C6-A350-3B2AA68B2D78}"/>
    <dgm:cxn modelId="{F41E45D9-5C2A-477B-A3CB-D843527A1371}" type="presOf" srcId="{9B1A3EBF-83DC-467E-92FF-0D43BBE22806}" destId="{418347F6-2D5A-4D98-9EF6-7BABE3C19CBD}" srcOrd="1" destOrd="0" presId="urn:microsoft.com/office/officeart/2005/8/layout/process3"/>
    <dgm:cxn modelId="{045692E2-4AC9-4C3A-B014-E6BF2E8D825E}" type="presOf" srcId="{D405800B-5E23-4B4B-AD14-073C0486CAAC}" destId="{9C24B846-1741-4502-AE9B-F4528FBF2A1F}" srcOrd="0" destOrd="1" presId="urn:microsoft.com/office/officeart/2005/8/layout/process3"/>
    <dgm:cxn modelId="{0A350AEF-9F17-4590-9A3F-6EC0638FA4E9}" type="presOf" srcId="{4F0670E6-9429-4E95-BCB1-F396088CEFFB}" destId="{15E43494-A17F-470A-A5B3-373EF9314A62}" srcOrd="0" destOrd="0" presId="urn:microsoft.com/office/officeart/2005/8/layout/process3"/>
    <dgm:cxn modelId="{C46D2BF9-FB95-4805-A028-D9E62ACBA025}" type="presOf" srcId="{72B6E660-AF17-483D-B3CA-852C5AC7AD93}" destId="{C3F1FB8D-11E0-4825-83A7-D6A8E2833562}" srcOrd="0" destOrd="0" presId="urn:microsoft.com/office/officeart/2005/8/layout/process3"/>
    <dgm:cxn modelId="{3DE3C5FB-D6DA-4A3C-94F6-CAD72205E2BF}" type="presOf" srcId="{72B6E660-AF17-483D-B3CA-852C5AC7AD93}" destId="{E6F04717-10F2-4D36-B936-1CC7E5F455F1}" srcOrd="1" destOrd="0" presId="urn:microsoft.com/office/officeart/2005/8/layout/process3"/>
    <dgm:cxn modelId="{EEA523FD-1A96-4C81-BE7B-41D3B86AC2D6}" type="presOf" srcId="{FB897B9B-7289-4EDF-84CE-BFFA22AFED10}" destId="{150BBB12-566E-484D-9F40-9721F166A580}" srcOrd="1" destOrd="0" presId="urn:microsoft.com/office/officeart/2005/8/layout/process3"/>
    <dgm:cxn modelId="{3E01F4FD-CAB9-4C83-8F0B-76B7BADF8828}" type="presOf" srcId="{DC118055-42F8-4B87-8719-37AA12B9288E}" destId="{CB807877-6DF1-4A26-901E-3048FF3309CF}" srcOrd="0" destOrd="0" presId="urn:microsoft.com/office/officeart/2005/8/layout/process3"/>
    <dgm:cxn modelId="{4AA0286C-FEB1-471B-A44A-9136A1A2A5CB}" type="presParOf" srcId="{36290D50-B95F-4C93-8B46-507B62962253}" destId="{643C0411-B944-426D-989A-C2ECCF365407}" srcOrd="0" destOrd="0" presId="urn:microsoft.com/office/officeart/2005/8/layout/process3"/>
    <dgm:cxn modelId="{777FE56A-3BF2-45B5-80D6-5C2234714A52}" type="presParOf" srcId="{643C0411-B944-426D-989A-C2ECCF365407}" destId="{0F08AA47-549F-468B-A86B-574D1AD052F6}" srcOrd="0" destOrd="0" presId="urn:microsoft.com/office/officeart/2005/8/layout/process3"/>
    <dgm:cxn modelId="{5FFE0ACF-5368-4010-895D-2398416D524D}" type="presParOf" srcId="{643C0411-B944-426D-989A-C2ECCF365407}" destId="{418347F6-2D5A-4D98-9EF6-7BABE3C19CBD}" srcOrd="1" destOrd="0" presId="urn:microsoft.com/office/officeart/2005/8/layout/process3"/>
    <dgm:cxn modelId="{460BF56E-DBEA-4247-ADCF-18343E032D5F}" type="presParOf" srcId="{643C0411-B944-426D-989A-C2ECCF365407}" destId="{EA0D854A-A6A6-485D-84D2-094C7CEC2145}" srcOrd="2" destOrd="0" presId="urn:microsoft.com/office/officeart/2005/8/layout/process3"/>
    <dgm:cxn modelId="{5FFCC951-D3E6-4782-9E5C-9058AF13C5BB}" type="presParOf" srcId="{36290D50-B95F-4C93-8B46-507B62962253}" destId="{C3F1FB8D-11E0-4825-83A7-D6A8E2833562}" srcOrd="1" destOrd="0" presId="urn:microsoft.com/office/officeart/2005/8/layout/process3"/>
    <dgm:cxn modelId="{576CE7D9-500C-4C5C-8423-E0DA3B60B04D}" type="presParOf" srcId="{C3F1FB8D-11E0-4825-83A7-D6A8E2833562}" destId="{E6F04717-10F2-4D36-B936-1CC7E5F455F1}" srcOrd="0" destOrd="0" presId="urn:microsoft.com/office/officeart/2005/8/layout/process3"/>
    <dgm:cxn modelId="{A78D2745-4148-4013-8D19-873E75F252F6}" type="presParOf" srcId="{36290D50-B95F-4C93-8B46-507B62962253}" destId="{8394EA71-B80F-4F79-8C33-711EDD8C2EFD}" srcOrd="2" destOrd="0" presId="urn:microsoft.com/office/officeart/2005/8/layout/process3"/>
    <dgm:cxn modelId="{A527DD0A-84A1-4E11-9AA8-94DE4E763C0E}" type="presParOf" srcId="{8394EA71-B80F-4F79-8C33-711EDD8C2EFD}" destId="{4CE5E1E5-8780-443D-BA0D-58E12DA2CFF0}" srcOrd="0" destOrd="0" presId="urn:microsoft.com/office/officeart/2005/8/layout/process3"/>
    <dgm:cxn modelId="{414202D2-DD7E-44AA-B388-8FAB83A916F2}" type="presParOf" srcId="{8394EA71-B80F-4F79-8C33-711EDD8C2EFD}" destId="{5DAA2E74-99D5-4CDB-BECC-C57F77DE4B8E}" srcOrd="1" destOrd="0" presId="urn:microsoft.com/office/officeart/2005/8/layout/process3"/>
    <dgm:cxn modelId="{AAA5E3FF-71CD-4EAC-B858-55AEFE0C0489}" type="presParOf" srcId="{8394EA71-B80F-4F79-8C33-711EDD8C2EFD}" destId="{0EFAEB88-9B55-4A5F-9AA7-6FD98D68F7F0}" srcOrd="2" destOrd="0" presId="urn:microsoft.com/office/officeart/2005/8/layout/process3"/>
    <dgm:cxn modelId="{446D54B4-EF99-4119-B656-31D016D66539}" type="presParOf" srcId="{36290D50-B95F-4C93-8B46-507B62962253}" destId="{FBE18692-BD4E-4B19-8419-52393AA7BF2F}" srcOrd="3" destOrd="0" presId="urn:microsoft.com/office/officeart/2005/8/layout/process3"/>
    <dgm:cxn modelId="{0F9489AA-D55B-4C15-83C6-4849943044AE}" type="presParOf" srcId="{FBE18692-BD4E-4B19-8419-52393AA7BF2F}" destId="{012347B1-7808-4790-9FF5-DBBA47B663DC}" srcOrd="0" destOrd="0" presId="urn:microsoft.com/office/officeart/2005/8/layout/process3"/>
    <dgm:cxn modelId="{D0DE4CD4-6724-45F8-9736-BADCF4FD9088}" type="presParOf" srcId="{36290D50-B95F-4C93-8B46-507B62962253}" destId="{3133DE57-6333-4A74-A9CC-2C5C76C793C1}" srcOrd="4" destOrd="0" presId="urn:microsoft.com/office/officeart/2005/8/layout/process3"/>
    <dgm:cxn modelId="{C16D428B-8B70-4EEE-A0CD-FCDF1C12D187}" type="presParOf" srcId="{3133DE57-6333-4A74-A9CC-2C5C76C793C1}" destId="{4C24B3EF-F1CD-4DA7-9C7F-5C80DDFFDC67}" srcOrd="0" destOrd="0" presId="urn:microsoft.com/office/officeart/2005/8/layout/process3"/>
    <dgm:cxn modelId="{6E25E740-CAB1-4093-B55B-923C416C98E1}" type="presParOf" srcId="{3133DE57-6333-4A74-A9CC-2C5C76C793C1}" destId="{150BBB12-566E-484D-9F40-9721F166A580}" srcOrd="1" destOrd="0" presId="urn:microsoft.com/office/officeart/2005/8/layout/process3"/>
    <dgm:cxn modelId="{C4D93F02-190B-45A9-B06D-AD0C0F7899D1}" type="presParOf" srcId="{3133DE57-6333-4A74-A9CC-2C5C76C793C1}" destId="{4B2336D5-8677-4D87-91B8-ACEC75B5606E}" srcOrd="2" destOrd="0" presId="urn:microsoft.com/office/officeart/2005/8/layout/process3"/>
    <dgm:cxn modelId="{C6BF9EA7-A9AD-47A2-8716-442A81548D7B}" type="presParOf" srcId="{36290D50-B95F-4C93-8B46-507B62962253}" destId="{DEDA03C5-3FF6-438A-AA82-CB1612AE7870}" srcOrd="5" destOrd="0" presId="urn:microsoft.com/office/officeart/2005/8/layout/process3"/>
    <dgm:cxn modelId="{A4C12CAC-FCAA-4E93-9B30-9D9EB5B649D5}" type="presParOf" srcId="{DEDA03C5-3FF6-438A-AA82-CB1612AE7870}" destId="{C9E98A31-E811-4AE0-AC23-6DE6D56BB512}" srcOrd="0" destOrd="0" presId="urn:microsoft.com/office/officeart/2005/8/layout/process3"/>
    <dgm:cxn modelId="{4395103B-01A1-441A-B51B-0543D8F6EB19}" type="presParOf" srcId="{36290D50-B95F-4C93-8B46-507B62962253}" destId="{B0416D62-FA8F-40D1-823B-12F4136F0054}" srcOrd="6" destOrd="0" presId="urn:microsoft.com/office/officeart/2005/8/layout/process3"/>
    <dgm:cxn modelId="{DE957CFC-DAB9-48B0-9E37-8F42F3F5CE73}" type="presParOf" srcId="{B0416D62-FA8F-40D1-823B-12F4136F0054}" destId="{CB807877-6DF1-4A26-901E-3048FF3309CF}" srcOrd="0" destOrd="0" presId="urn:microsoft.com/office/officeart/2005/8/layout/process3"/>
    <dgm:cxn modelId="{E1370960-7886-4251-9CC8-B34CBD59AFBC}" type="presParOf" srcId="{B0416D62-FA8F-40D1-823B-12F4136F0054}" destId="{A4FFD940-420B-490E-BC39-B1C75A1EB1B4}" srcOrd="1" destOrd="0" presId="urn:microsoft.com/office/officeart/2005/8/layout/process3"/>
    <dgm:cxn modelId="{94CB3B39-12E7-46CC-8391-A342A7F85B74}" type="presParOf" srcId="{B0416D62-FA8F-40D1-823B-12F4136F0054}" destId="{9C24B846-1741-4502-AE9B-F4528FBF2A1F}" srcOrd="2" destOrd="0" presId="urn:microsoft.com/office/officeart/2005/8/layout/process3"/>
    <dgm:cxn modelId="{BFC5AAFC-599F-42F5-8D9F-207954F30193}" type="presParOf" srcId="{36290D50-B95F-4C93-8B46-507B62962253}" destId="{15E43494-A17F-470A-A5B3-373EF9314A62}" srcOrd="7" destOrd="0" presId="urn:microsoft.com/office/officeart/2005/8/layout/process3"/>
    <dgm:cxn modelId="{BF9E1FC8-62D0-4120-9E51-BB1E5B1E70F3}" type="presParOf" srcId="{15E43494-A17F-470A-A5B3-373EF9314A62}" destId="{5A99184D-00AD-4F97-8C7C-A5BF8DE677DF}" srcOrd="0" destOrd="0" presId="urn:microsoft.com/office/officeart/2005/8/layout/process3"/>
    <dgm:cxn modelId="{5E58A676-4B0F-4E2D-B854-973DC79FD94D}" type="presParOf" srcId="{36290D50-B95F-4C93-8B46-507B62962253}" destId="{A1F72BD0-B8BE-4EF3-8B80-8EC566B76EE1}" srcOrd="8" destOrd="0" presId="urn:microsoft.com/office/officeart/2005/8/layout/process3"/>
    <dgm:cxn modelId="{B814931F-3509-4568-893F-D4E4C3613DED}" type="presParOf" srcId="{A1F72BD0-B8BE-4EF3-8B80-8EC566B76EE1}" destId="{247CE76D-DC13-49D2-B77A-BAAB678D4220}" srcOrd="0" destOrd="0" presId="urn:microsoft.com/office/officeart/2005/8/layout/process3"/>
    <dgm:cxn modelId="{F2DDBB83-D572-4B5D-BF37-D6B8C927EEAE}" type="presParOf" srcId="{A1F72BD0-B8BE-4EF3-8B80-8EC566B76EE1}" destId="{04CE1172-E792-45DF-81F1-CCD5EEDB9826}" srcOrd="1" destOrd="0" presId="urn:microsoft.com/office/officeart/2005/8/layout/process3"/>
    <dgm:cxn modelId="{F3BB6327-3028-4DA0-9AAB-A7CD622CF25D}" type="presParOf" srcId="{A1F72BD0-B8BE-4EF3-8B80-8EC566B76EE1}" destId="{397F6F3B-CEF3-4634-83FA-509EA56F3085}"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FFD1C15-8D43-446C-96DE-8C0D6354F8BB}" type="doc">
      <dgm:prSet loTypeId="urn:microsoft.com/office/officeart/2009/3/layout/StepUpProcess" loCatId="process" qsTypeId="urn:microsoft.com/office/officeart/2005/8/quickstyle/3d3" qsCatId="3D" csTypeId="urn:microsoft.com/office/officeart/2005/8/colors/accent3_3" csCatId="accent3" phldr="1"/>
      <dgm:spPr/>
      <dgm:t>
        <a:bodyPr/>
        <a:lstStyle/>
        <a:p>
          <a:endParaRPr lang="en-US"/>
        </a:p>
      </dgm:t>
    </dgm:pt>
    <dgm:pt modelId="{4C380467-21D6-4D19-84FB-71D1AE48FB1B}">
      <dgm:prSet phldrT="[Text]" phldr="0" custT="1"/>
      <dgm:spPr/>
      <dgm:t>
        <a:bodyPr/>
        <a:lstStyle/>
        <a:p>
          <a:r>
            <a:rPr lang="en-US" sz="1800" dirty="0">
              <a:solidFill>
                <a:schemeClr val="tx1"/>
              </a:solidFill>
            </a:rPr>
            <a:t>Rail construction begins</a:t>
          </a:r>
        </a:p>
      </dgm:t>
    </dgm:pt>
    <dgm:pt modelId="{6FC74801-3098-4263-BF85-461250E115D3}" type="parTrans" cxnId="{2153A6BA-AA1B-48F0-930D-733D3C9AFD80}">
      <dgm:prSet/>
      <dgm:spPr/>
      <dgm:t>
        <a:bodyPr/>
        <a:lstStyle/>
        <a:p>
          <a:endParaRPr lang="en-US" sz="2400">
            <a:solidFill>
              <a:schemeClr val="tx1"/>
            </a:solidFill>
          </a:endParaRPr>
        </a:p>
      </dgm:t>
    </dgm:pt>
    <dgm:pt modelId="{4800C237-3BFE-4CB2-8041-43904809CAEC}" type="sibTrans" cxnId="{2153A6BA-AA1B-48F0-930D-733D3C9AFD80}">
      <dgm:prSet/>
      <dgm:spPr/>
      <dgm:t>
        <a:bodyPr/>
        <a:lstStyle/>
        <a:p>
          <a:endParaRPr lang="en-US" sz="2400">
            <a:solidFill>
              <a:schemeClr val="tx1"/>
            </a:solidFill>
          </a:endParaRPr>
        </a:p>
      </dgm:t>
    </dgm:pt>
    <dgm:pt modelId="{D38171A9-BFB0-4FC1-BFBE-3A3B14B034DA}">
      <dgm:prSet phldrT="[Text]" phldr="0" custT="1"/>
      <dgm:spPr/>
      <dgm:t>
        <a:bodyPr/>
        <a:lstStyle/>
        <a:p>
          <a:r>
            <a:rPr lang="en-US" sz="1600" dirty="0">
              <a:solidFill>
                <a:schemeClr val="tx1"/>
              </a:solidFill>
            </a:rPr>
            <a:t>All rail sections opened</a:t>
          </a:r>
        </a:p>
      </dgm:t>
    </dgm:pt>
    <dgm:pt modelId="{6AD06E8B-B082-4D30-B6F7-A721238E29E8}" type="parTrans" cxnId="{B1B0518F-831B-412F-89A0-6BD84E905D7C}">
      <dgm:prSet/>
      <dgm:spPr/>
      <dgm:t>
        <a:bodyPr/>
        <a:lstStyle/>
        <a:p>
          <a:endParaRPr lang="en-US" sz="2400">
            <a:solidFill>
              <a:schemeClr val="tx1"/>
            </a:solidFill>
          </a:endParaRPr>
        </a:p>
      </dgm:t>
    </dgm:pt>
    <dgm:pt modelId="{636E0E6B-C9B4-493E-A68D-08B6E16C2C5E}" type="sibTrans" cxnId="{B1B0518F-831B-412F-89A0-6BD84E905D7C}">
      <dgm:prSet/>
      <dgm:spPr/>
      <dgm:t>
        <a:bodyPr/>
        <a:lstStyle/>
        <a:p>
          <a:endParaRPr lang="en-US" sz="2400">
            <a:solidFill>
              <a:schemeClr val="tx1"/>
            </a:solidFill>
          </a:endParaRPr>
        </a:p>
      </dgm:t>
    </dgm:pt>
    <dgm:pt modelId="{DB32EEE4-20C5-41CC-B808-F71C3E23A647}">
      <dgm:prSet phldrT="[Text]" phldr="0" custT="1"/>
      <dgm:spPr/>
      <dgm:t>
        <a:bodyPr/>
        <a:lstStyle/>
        <a:p>
          <a:r>
            <a:rPr lang="en-US" sz="1600" dirty="0">
              <a:solidFill>
                <a:schemeClr val="tx1"/>
              </a:solidFill>
            </a:rPr>
            <a:t>Suspension of rail due to Korean War</a:t>
          </a:r>
        </a:p>
      </dgm:t>
    </dgm:pt>
    <dgm:pt modelId="{3C5D4172-73AB-4329-9AC4-167A19F45708}" type="parTrans" cxnId="{2F736D1C-498F-47A3-9ADE-04410BEB2E53}">
      <dgm:prSet/>
      <dgm:spPr/>
      <dgm:t>
        <a:bodyPr/>
        <a:lstStyle/>
        <a:p>
          <a:endParaRPr lang="en-US" sz="2400">
            <a:solidFill>
              <a:schemeClr val="tx1"/>
            </a:solidFill>
          </a:endParaRPr>
        </a:p>
      </dgm:t>
    </dgm:pt>
    <dgm:pt modelId="{577F5172-8B6E-4CD8-A275-053FE5BF3E5B}" type="sibTrans" cxnId="{2F736D1C-498F-47A3-9ADE-04410BEB2E53}">
      <dgm:prSet/>
      <dgm:spPr/>
      <dgm:t>
        <a:bodyPr/>
        <a:lstStyle/>
        <a:p>
          <a:endParaRPr lang="en-US" sz="2400">
            <a:solidFill>
              <a:schemeClr val="tx1"/>
            </a:solidFill>
          </a:endParaRPr>
        </a:p>
      </dgm:t>
    </dgm:pt>
    <dgm:pt modelId="{156FA0A6-0EBD-45E9-B42E-B8B88AD9617C}">
      <dgm:prSet phldrT="[Text]" phldr="0" custT="1"/>
      <dgm:spPr/>
      <dgm:t>
        <a:bodyPr/>
        <a:lstStyle/>
        <a:p>
          <a:r>
            <a:rPr lang="en-US" sz="1800" dirty="0">
              <a:solidFill>
                <a:schemeClr val="tx1"/>
              </a:solidFill>
            </a:rPr>
            <a:t>Operation resumes only from Seoul to Munsan</a:t>
          </a:r>
        </a:p>
      </dgm:t>
    </dgm:pt>
    <dgm:pt modelId="{36794D27-0C75-4135-9BDD-0195B4372185}" type="parTrans" cxnId="{7D11839E-39F5-4AEE-BAF8-6558EF7D93E7}">
      <dgm:prSet/>
      <dgm:spPr/>
      <dgm:t>
        <a:bodyPr/>
        <a:lstStyle/>
        <a:p>
          <a:endParaRPr lang="en-US" sz="2400">
            <a:solidFill>
              <a:schemeClr val="tx1"/>
            </a:solidFill>
          </a:endParaRPr>
        </a:p>
      </dgm:t>
    </dgm:pt>
    <dgm:pt modelId="{0D32471A-47BF-4C3E-8B1F-7DAF7293F302}" type="sibTrans" cxnId="{7D11839E-39F5-4AEE-BAF8-6558EF7D93E7}">
      <dgm:prSet/>
      <dgm:spPr/>
      <dgm:t>
        <a:bodyPr/>
        <a:lstStyle/>
        <a:p>
          <a:endParaRPr lang="en-US" sz="2400">
            <a:solidFill>
              <a:schemeClr val="tx1"/>
            </a:solidFill>
          </a:endParaRPr>
        </a:p>
      </dgm:t>
    </dgm:pt>
    <dgm:pt modelId="{8E109899-06F8-4720-AB74-CE608D71DA6E}">
      <dgm:prSet phldrT="[Text]" phldr="0" custT="1"/>
      <dgm:spPr/>
      <dgm:t>
        <a:bodyPr/>
        <a:lstStyle/>
        <a:p>
          <a:r>
            <a:rPr lang="en-US" sz="1800" dirty="0">
              <a:solidFill>
                <a:schemeClr val="tx1"/>
              </a:solidFill>
            </a:rPr>
            <a:t>underground subway opens</a:t>
          </a:r>
        </a:p>
      </dgm:t>
    </dgm:pt>
    <dgm:pt modelId="{4860E0F7-4C87-4863-824D-DB13BE7495D8}" type="parTrans" cxnId="{757208BC-4263-489D-8685-C2FEBEC93493}">
      <dgm:prSet/>
      <dgm:spPr/>
      <dgm:t>
        <a:bodyPr/>
        <a:lstStyle/>
        <a:p>
          <a:endParaRPr lang="en-US" sz="2400">
            <a:solidFill>
              <a:schemeClr val="tx1"/>
            </a:solidFill>
          </a:endParaRPr>
        </a:p>
      </dgm:t>
    </dgm:pt>
    <dgm:pt modelId="{9B57E434-00A6-43C6-91B2-3B5589D9C911}" type="sibTrans" cxnId="{757208BC-4263-489D-8685-C2FEBEC93493}">
      <dgm:prSet/>
      <dgm:spPr/>
      <dgm:t>
        <a:bodyPr/>
        <a:lstStyle/>
        <a:p>
          <a:endParaRPr lang="en-US" sz="2400">
            <a:solidFill>
              <a:schemeClr val="tx1"/>
            </a:solidFill>
          </a:endParaRPr>
        </a:p>
      </dgm:t>
    </dgm:pt>
    <dgm:pt modelId="{D5452DF1-C40A-403B-85C9-73A7DFCD0B08}">
      <dgm:prSet phldrT="[Text]" phldr="0" custT="1"/>
      <dgm:spPr/>
      <dgm:t>
        <a:bodyPr/>
        <a:lstStyle/>
        <a:p>
          <a:r>
            <a:rPr lang="en-US" sz="1600" dirty="0">
              <a:solidFill>
                <a:schemeClr val="tx1"/>
              </a:solidFill>
            </a:rPr>
            <a:t>Above ground train suspended during park development</a:t>
          </a:r>
        </a:p>
      </dgm:t>
    </dgm:pt>
    <dgm:pt modelId="{B7BE4A1C-6EF7-4311-B6A5-43EAF85ABD41}" type="parTrans" cxnId="{3FABC8C6-F678-44F8-A829-1AD294D191C1}">
      <dgm:prSet/>
      <dgm:spPr/>
      <dgm:t>
        <a:bodyPr/>
        <a:lstStyle/>
        <a:p>
          <a:endParaRPr lang="en-US" sz="2400">
            <a:solidFill>
              <a:schemeClr val="tx1"/>
            </a:solidFill>
          </a:endParaRPr>
        </a:p>
      </dgm:t>
    </dgm:pt>
    <dgm:pt modelId="{C0F769AB-D65A-41AA-BFB1-A8BC691E7562}" type="sibTrans" cxnId="{3FABC8C6-F678-44F8-A829-1AD294D191C1}">
      <dgm:prSet/>
      <dgm:spPr/>
      <dgm:t>
        <a:bodyPr/>
        <a:lstStyle/>
        <a:p>
          <a:endParaRPr lang="en-US" sz="2400">
            <a:solidFill>
              <a:schemeClr val="tx1"/>
            </a:solidFill>
          </a:endParaRPr>
        </a:p>
      </dgm:t>
    </dgm:pt>
    <dgm:pt modelId="{BA94F5F1-FBD4-4BF0-80B9-9C2C25FB35D6}">
      <dgm:prSet custT="1"/>
      <dgm:spPr/>
      <dgm:t>
        <a:bodyPr/>
        <a:lstStyle/>
        <a:p>
          <a:r>
            <a:rPr lang="en-US" sz="1800" dirty="0">
              <a:solidFill>
                <a:schemeClr val="tx1"/>
              </a:solidFill>
            </a:rPr>
            <a:t>Forest park is completed; commuter train resumes; above ground train is closed permanently </a:t>
          </a:r>
        </a:p>
      </dgm:t>
    </dgm:pt>
    <dgm:pt modelId="{56DF0146-D47A-449B-A599-E59B1C156CED}" type="parTrans" cxnId="{5F776901-46C3-489C-91B8-F01910279F5F}">
      <dgm:prSet/>
      <dgm:spPr/>
      <dgm:t>
        <a:bodyPr/>
        <a:lstStyle/>
        <a:p>
          <a:endParaRPr lang="en-US" sz="2400">
            <a:solidFill>
              <a:schemeClr val="tx1"/>
            </a:solidFill>
          </a:endParaRPr>
        </a:p>
      </dgm:t>
    </dgm:pt>
    <dgm:pt modelId="{28358BDA-FBAB-4BD5-8AAE-5F4CD9FF10A3}" type="sibTrans" cxnId="{5F776901-46C3-489C-91B8-F01910279F5F}">
      <dgm:prSet/>
      <dgm:spPr/>
      <dgm:t>
        <a:bodyPr/>
        <a:lstStyle/>
        <a:p>
          <a:endParaRPr lang="en-US" sz="2400">
            <a:solidFill>
              <a:schemeClr val="tx1"/>
            </a:solidFill>
          </a:endParaRPr>
        </a:p>
      </dgm:t>
    </dgm:pt>
    <dgm:pt modelId="{994196AC-FF93-4E15-B953-C68517436780}">
      <dgm:prSet phldrT="[Text]" phldr="0" custT="1"/>
      <dgm:spPr/>
      <dgm:t>
        <a:bodyPr/>
        <a:lstStyle/>
        <a:p>
          <a:r>
            <a:rPr lang="en-US" sz="1800" dirty="0">
              <a:solidFill>
                <a:schemeClr val="tx1"/>
              </a:solidFill>
            </a:rPr>
            <a:t>Commencement of park creation</a:t>
          </a:r>
        </a:p>
      </dgm:t>
    </dgm:pt>
    <dgm:pt modelId="{1A45B008-09D6-46F8-A274-8BB86F4B3418}" type="parTrans" cxnId="{C44709A6-FC55-478A-B1C6-F3F7DCBC7C0B}">
      <dgm:prSet/>
      <dgm:spPr/>
      <dgm:t>
        <a:bodyPr/>
        <a:lstStyle/>
        <a:p>
          <a:endParaRPr lang="en-US" sz="2400">
            <a:solidFill>
              <a:schemeClr val="tx1"/>
            </a:solidFill>
          </a:endParaRPr>
        </a:p>
      </dgm:t>
    </dgm:pt>
    <dgm:pt modelId="{BB95F4A7-5054-4FD4-BD96-8C011A3E81CF}" type="sibTrans" cxnId="{C44709A6-FC55-478A-B1C6-F3F7DCBC7C0B}">
      <dgm:prSet/>
      <dgm:spPr/>
      <dgm:t>
        <a:bodyPr/>
        <a:lstStyle/>
        <a:p>
          <a:endParaRPr lang="en-US" sz="2400">
            <a:solidFill>
              <a:schemeClr val="tx1"/>
            </a:solidFill>
          </a:endParaRPr>
        </a:p>
      </dgm:t>
    </dgm:pt>
    <dgm:pt modelId="{84B28F78-62D8-49DA-BD4A-36ECCA34BDA0}" type="pres">
      <dgm:prSet presAssocID="{FFFD1C15-8D43-446C-96DE-8C0D6354F8BB}" presName="rootnode" presStyleCnt="0">
        <dgm:presLayoutVars>
          <dgm:chMax/>
          <dgm:chPref/>
          <dgm:dir/>
          <dgm:animLvl val="lvl"/>
        </dgm:presLayoutVars>
      </dgm:prSet>
      <dgm:spPr/>
    </dgm:pt>
    <dgm:pt modelId="{C5CFBF6F-282D-4CB5-815B-631B78250D62}" type="pres">
      <dgm:prSet presAssocID="{4C380467-21D6-4D19-84FB-71D1AE48FB1B}" presName="composite" presStyleCnt="0"/>
      <dgm:spPr/>
    </dgm:pt>
    <dgm:pt modelId="{6D9DFEA0-1B97-4345-83DF-4E8139D3F444}" type="pres">
      <dgm:prSet presAssocID="{4C380467-21D6-4D19-84FB-71D1AE48FB1B}" presName="LShape" presStyleLbl="alignNode1" presStyleIdx="0" presStyleCnt="9"/>
      <dgm:spPr/>
    </dgm:pt>
    <dgm:pt modelId="{E6B66D48-B517-4E07-BE7B-D43465262399}" type="pres">
      <dgm:prSet presAssocID="{4C380467-21D6-4D19-84FB-71D1AE48FB1B}" presName="ParentText" presStyleLbl="revTx" presStyleIdx="0" presStyleCnt="5">
        <dgm:presLayoutVars>
          <dgm:chMax val="0"/>
          <dgm:chPref val="0"/>
          <dgm:bulletEnabled val="1"/>
        </dgm:presLayoutVars>
      </dgm:prSet>
      <dgm:spPr/>
    </dgm:pt>
    <dgm:pt modelId="{10D34732-F8A2-4381-A020-07710768AE62}" type="pres">
      <dgm:prSet presAssocID="{4C380467-21D6-4D19-84FB-71D1AE48FB1B}" presName="Triangle" presStyleLbl="alignNode1" presStyleIdx="1" presStyleCnt="9"/>
      <dgm:spPr/>
    </dgm:pt>
    <dgm:pt modelId="{9FAD7BDC-1400-4A71-88A9-C4484674F412}" type="pres">
      <dgm:prSet presAssocID="{4800C237-3BFE-4CB2-8041-43904809CAEC}" presName="sibTrans" presStyleCnt="0"/>
      <dgm:spPr/>
    </dgm:pt>
    <dgm:pt modelId="{EC35D049-7198-4D2A-AB90-D5E10F5A432A}" type="pres">
      <dgm:prSet presAssocID="{4800C237-3BFE-4CB2-8041-43904809CAEC}" presName="space" presStyleCnt="0"/>
      <dgm:spPr/>
    </dgm:pt>
    <dgm:pt modelId="{EA7A7DB4-6E69-4C8A-AAF1-568BEAAD9249}" type="pres">
      <dgm:prSet presAssocID="{156FA0A6-0EBD-45E9-B42E-B8B88AD9617C}" presName="composite" presStyleCnt="0"/>
      <dgm:spPr/>
    </dgm:pt>
    <dgm:pt modelId="{E2699FD0-75BD-4AF3-AED0-35EB633F1929}" type="pres">
      <dgm:prSet presAssocID="{156FA0A6-0EBD-45E9-B42E-B8B88AD9617C}" presName="LShape" presStyleLbl="alignNode1" presStyleIdx="2" presStyleCnt="9"/>
      <dgm:spPr/>
    </dgm:pt>
    <dgm:pt modelId="{46D5E823-D9AA-48EF-9A95-A8F509FCB01F}" type="pres">
      <dgm:prSet presAssocID="{156FA0A6-0EBD-45E9-B42E-B8B88AD9617C}" presName="ParentText" presStyleLbl="revTx" presStyleIdx="1" presStyleCnt="5">
        <dgm:presLayoutVars>
          <dgm:chMax val="0"/>
          <dgm:chPref val="0"/>
          <dgm:bulletEnabled val="1"/>
        </dgm:presLayoutVars>
      </dgm:prSet>
      <dgm:spPr/>
    </dgm:pt>
    <dgm:pt modelId="{F6E24B2B-83B7-483C-BDF1-9CB8BE881991}" type="pres">
      <dgm:prSet presAssocID="{156FA0A6-0EBD-45E9-B42E-B8B88AD9617C}" presName="Triangle" presStyleLbl="alignNode1" presStyleIdx="3" presStyleCnt="9"/>
      <dgm:spPr/>
    </dgm:pt>
    <dgm:pt modelId="{87741223-7B3B-4047-8C57-DFFFF380BFAC}" type="pres">
      <dgm:prSet presAssocID="{0D32471A-47BF-4C3E-8B1F-7DAF7293F302}" presName="sibTrans" presStyleCnt="0"/>
      <dgm:spPr/>
    </dgm:pt>
    <dgm:pt modelId="{CDCE8DCA-414B-46A4-8144-91D620919ACC}" type="pres">
      <dgm:prSet presAssocID="{0D32471A-47BF-4C3E-8B1F-7DAF7293F302}" presName="space" presStyleCnt="0"/>
      <dgm:spPr/>
    </dgm:pt>
    <dgm:pt modelId="{59E0FC8B-5AF2-4306-940A-412E00A2725F}" type="pres">
      <dgm:prSet presAssocID="{8E109899-06F8-4720-AB74-CE608D71DA6E}" presName="composite" presStyleCnt="0"/>
      <dgm:spPr/>
    </dgm:pt>
    <dgm:pt modelId="{AC2C33DF-A2E2-46AE-BB23-02C42D3AF10B}" type="pres">
      <dgm:prSet presAssocID="{8E109899-06F8-4720-AB74-CE608D71DA6E}" presName="LShape" presStyleLbl="alignNode1" presStyleIdx="4" presStyleCnt="9"/>
      <dgm:spPr/>
    </dgm:pt>
    <dgm:pt modelId="{5EE8AB40-36EB-47B3-A445-437AF46AB7B0}" type="pres">
      <dgm:prSet presAssocID="{8E109899-06F8-4720-AB74-CE608D71DA6E}" presName="ParentText" presStyleLbl="revTx" presStyleIdx="2" presStyleCnt="5">
        <dgm:presLayoutVars>
          <dgm:chMax val="0"/>
          <dgm:chPref val="0"/>
          <dgm:bulletEnabled val="1"/>
        </dgm:presLayoutVars>
      </dgm:prSet>
      <dgm:spPr/>
    </dgm:pt>
    <dgm:pt modelId="{E5670694-1207-4E5F-9E39-79E3ED50960C}" type="pres">
      <dgm:prSet presAssocID="{8E109899-06F8-4720-AB74-CE608D71DA6E}" presName="Triangle" presStyleLbl="alignNode1" presStyleIdx="5" presStyleCnt="9"/>
      <dgm:spPr/>
    </dgm:pt>
    <dgm:pt modelId="{7BA6E000-86F7-4576-B8FE-AE85352C7BA2}" type="pres">
      <dgm:prSet presAssocID="{9B57E434-00A6-43C6-91B2-3B5589D9C911}" presName="sibTrans" presStyleCnt="0"/>
      <dgm:spPr/>
    </dgm:pt>
    <dgm:pt modelId="{93AA4EEF-ED21-4163-881A-B69C4D45B3ED}" type="pres">
      <dgm:prSet presAssocID="{9B57E434-00A6-43C6-91B2-3B5589D9C911}" presName="space" presStyleCnt="0"/>
      <dgm:spPr/>
    </dgm:pt>
    <dgm:pt modelId="{D82A40E4-BDD2-48DD-A05F-9660C68EF437}" type="pres">
      <dgm:prSet presAssocID="{994196AC-FF93-4E15-B953-C68517436780}" presName="composite" presStyleCnt="0"/>
      <dgm:spPr/>
    </dgm:pt>
    <dgm:pt modelId="{58216B6B-8FF7-46DE-9725-E53B6AC58AB7}" type="pres">
      <dgm:prSet presAssocID="{994196AC-FF93-4E15-B953-C68517436780}" presName="LShape" presStyleLbl="alignNode1" presStyleIdx="6" presStyleCnt="9"/>
      <dgm:spPr/>
    </dgm:pt>
    <dgm:pt modelId="{917B1A29-2E64-43C0-BC72-6481E7E13BF2}" type="pres">
      <dgm:prSet presAssocID="{994196AC-FF93-4E15-B953-C68517436780}" presName="ParentText" presStyleLbl="revTx" presStyleIdx="3" presStyleCnt="5">
        <dgm:presLayoutVars>
          <dgm:chMax val="0"/>
          <dgm:chPref val="0"/>
          <dgm:bulletEnabled val="1"/>
        </dgm:presLayoutVars>
      </dgm:prSet>
      <dgm:spPr/>
    </dgm:pt>
    <dgm:pt modelId="{D4FA4A6F-55D0-4AAF-9066-913D37D5D460}" type="pres">
      <dgm:prSet presAssocID="{994196AC-FF93-4E15-B953-C68517436780}" presName="Triangle" presStyleLbl="alignNode1" presStyleIdx="7" presStyleCnt="9"/>
      <dgm:spPr/>
    </dgm:pt>
    <dgm:pt modelId="{F5E13ED7-E8A3-46D4-B968-12820B9F2787}" type="pres">
      <dgm:prSet presAssocID="{BB95F4A7-5054-4FD4-BD96-8C011A3E81CF}" presName="sibTrans" presStyleCnt="0"/>
      <dgm:spPr/>
    </dgm:pt>
    <dgm:pt modelId="{AA4AEBBF-D9F9-4F38-B876-698E86594593}" type="pres">
      <dgm:prSet presAssocID="{BB95F4A7-5054-4FD4-BD96-8C011A3E81CF}" presName="space" presStyleCnt="0"/>
      <dgm:spPr/>
    </dgm:pt>
    <dgm:pt modelId="{37501EAE-CEF1-4D79-9D9D-0E55604CEE4B}" type="pres">
      <dgm:prSet presAssocID="{BA94F5F1-FBD4-4BF0-80B9-9C2C25FB35D6}" presName="composite" presStyleCnt="0"/>
      <dgm:spPr/>
    </dgm:pt>
    <dgm:pt modelId="{F3DED391-7507-4563-ADA6-8A8EB4E83A6B}" type="pres">
      <dgm:prSet presAssocID="{BA94F5F1-FBD4-4BF0-80B9-9C2C25FB35D6}" presName="LShape" presStyleLbl="alignNode1" presStyleIdx="8" presStyleCnt="9"/>
      <dgm:spPr/>
    </dgm:pt>
    <dgm:pt modelId="{67C51EA5-213C-459D-80D2-63984D2094A2}" type="pres">
      <dgm:prSet presAssocID="{BA94F5F1-FBD4-4BF0-80B9-9C2C25FB35D6}" presName="ParentText" presStyleLbl="revTx" presStyleIdx="4" presStyleCnt="5">
        <dgm:presLayoutVars>
          <dgm:chMax val="0"/>
          <dgm:chPref val="0"/>
          <dgm:bulletEnabled val="1"/>
        </dgm:presLayoutVars>
      </dgm:prSet>
      <dgm:spPr/>
    </dgm:pt>
  </dgm:ptLst>
  <dgm:cxnLst>
    <dgm:cxn modelId="{5F776901-46C3-489C-91B8-F01910279F5F}" srcId="{FFFD1C15-8D43-446C-96DE-8C0D6354F8BB}" destId="{BA94F5F1-FBD4-4BF0-80B9-9C2C25FB35D6}" srcOrd="4" destOrd="0" parTransId="{56DF0146-D47A-449B-A599-E59B1C156CED}" sibTransId="{28358BDA-FBAB-4BD5-8AAE-5F4CD9FF10A3}"/>
    <dgm:cxn modelId="{8D884404-6143-40E8-A9B6-DEA768783D38}" type="presOf" srcId="{D38171A9-BFB0-4FC1-BFBE-3A3B14B034DA}" destId="{E6B66D48-B517-4E07-BE7B-D43465262399}" srcOrd="0" destOrd="1" presId="urn:microsoft.com/office/officeart/2009/3/layout/StepUpProcess"/>
    <dgm:cxn modelId="{3F09E010-5223-4A68-B98B-BD7B99DB1C02}" type="presOf" srcId="{FFFD1C15-8D43-446C-96DE-8C0D6354F8BB}" destId="{84B28F78-62D8-49DA-BD4A-36ECCA34BDA0}" srcOrd="0" destOrd="0" presId="urn:microsoft.com/office/officeart/2009/3/layout/StepUpProcess"/>
    <dgm:cxn modelId="{2F736D1C-498F-47A3-9ADE-04410BEB2E53}" srcId="{4C380467-21D6-4D19-84FB-71D1AE48FB1B}" destId="{DB32EEE4-20C5-41CC-B808-F71C3E23A647}" srcOrd="1" destOrd="0" parTransId="{3C5D4172-73AB-4329-9AC4-167A19F45708}" sibTransId="{577F5172-8B6E-4CD8-A275-053FE5BF3E5B}"/>
    <dgm:cxn modelId="{39680D67-7E0D-4F86-8702-E4214DFABF5E}" type="presOf" srcId="{4C380467-21D6-4D19-84FB-71D1AE48FB1B}" destId="{E6B66D48-B517-4E07-BE7B-D43465262399}" srcOrd="0" destOrd="0" presId="urn:microsoft.com/office/officeart/2009/3/layout/StepUpProcess"/>
    <dgm:cxn modelId="{C70B4A77-3269-4275-9335-7295F4DBF4D0}" type="presOf" srcId="{156FA0A6-0EBD-45E9-B42E-B8B88AD9617C}" destId="{46D5E823-D9AA-48EF-9A95-A8F509FCB01F}" srcOrd="0" destOrd="0" presId="urn:microsoft.com/office/officeart/2009/3/layout/StepUpProcess"/>
    <dgm:cxn modelId="{8699C15A-0A34-4721-94BC-725ACCAB0FA2}" type="presOf" srcId="{BA94F5F1-FBD4-4BF0-80B9-9C2C25FB35D6}" destId="{67C51EA5-213C-459D-80D2-63984D2094A2}" srcOrd="0" destOrd="0" presId="urn:microsoft.com/office/officeart/2009/3/layout/StepUpProcess"/>
    <dgm:cxn modelId="{B1B0518F-831B-412F-89A0-6BD84E905D7C}" srcId="{4C380467-21D6-4D19-84FB-71D1AE48FB1B}" destId="{D38171A9-BFB0-4FC1-BFBE-3A3B14B034DA}" srcOrd="0" destOrd="0" parTransId="{6AD06E8B-B082-4D30-B6F7-A721238E29E8}" sibTransId="{636E0E6B-C9B4-493E-A68D-08B6E16C2C5E}"/>
    <dgm:cxn modelId="{7D11839E-39F5-4AEE-BAF8-6558EF7D93E7}" srcId="{FFFD1C15-8D43-446C-96DE-8C0D6354F8BB}" destId="{156FA0A6-0EBD-45E9-B42E-B8B88AD9617C}" srcOrd="1" destOrd="0" parTransId="{36794D27-0C75-4135-9BDD-0195B4372185}" sibTransId="{0D32471A-47BF-4C3E-8B1F-7DAF7293F302}"/>
    <dgm:cxn modelId="{81D298A5-AC38-4021-8040-208BF5C6BD00}" type="presOf" srcId="{DB32EEE4-20C5-41CC-B808-F71C3E23A647}" destId="{E6B66D48-B517-4E07-BE7B-D43465262399}" srcOrd="0" destOrd="2" presId="urn:microsoft.com/office/officeart/2009/3/layout/StepUpProcess"/>
    <dgm:cxn modelId="{C44709A6-FC55-478A-B1C6-F3F7DCBC7C0B}" srcId="{FFFD1C15-8D43-446C-96DE-8C0D6354F8BB}" destId="{994196AC-FF93-4E15-B953-C68517436780}" srcOrd="3" destOrd="0" parTransId="{1A45B008-09D6-46F8-A274-8BB86F4B3418}" sibTransId="{BB95F4A7-5054-4FD4-BD96-8C011A3E81CF}"/>
    <dgm:cxn modelId="{2153A6BA-AA1B-48F0-930D-733D3C9AFD80}" srcId="{FFFD1C15-8D43-446C-96DE-8C0D6354F8BB}" destId="{4C380467-21D6-4D19-84FB-71D1AE48FB1B}" srcOrd="0" destOrd="0" parTransId="{6FC74801-3098-4263-BF85-461250E115D3}" sibTransId="{4800C237-3BFE-4CB2-8041-43904809CAEC}"/>
    <dgm:cxn modelId="{757208BC-4263-489D-8685-C2FEBEC93493}" srcId="{FFFD1C15-8D43-446C-96DE-8C0D6354F8BB}" destId="{8E109899-06F8-4720-AB74-CE608D71DA6E}" srcOrd="2" destOrd="0" parTransId="{4860E0F7-4C87-4863-824D-DB13BE7495D8}" sibTransId="{9B57E434-00A6-43C6-91B2-3B5589D9C911}"/>
    <dgm:cxn modelId="{3FABC8C6-F678-44F8-A829-1AD294D191C1}" srcId="{994196AC-FF93-4E15-B953-C68517436780}" destId="{D5452DF1-C40A-403B-85C9-73A7DFCD0B08}" srcOrd="0" destOrd="0" parTransId="{B7BE4A1C-6EF7-4311-B6A5-43EAF85ABD41}" sibTransId="{C0F769AB-D65A-41AA-BFB1-A8BC691E7562}"/>
    <dgm:cxn modelId="{4CE532E5-A616-43DA-88FB-44F549F5F45B}" type="presOf" srcId="{8E109899-06F8-4720-AB74-CE608D71DA6E}" destId="{5EE8AB40-36EB-47B3-A445-437AF46AB7B0}" srcOrd="0" destOrd="0" presId="urn:microsoft.com/office/officeart/2009/3/layout/StepUpProcess"/>
    <dgm:cxn modelId="{7B5E3BE5-A580-417D-B3FF-784F02F5D820}" type="presOf" srcId="{D5452DF1-C40A-403B-85C9-73A7DFCD0B08}" destId="{917B1A29-2E64-43C0-BC72-6481E7E13BF2}" srcOrd="0" destOrd="1" presId="urn:microsoft.com/office/officeart/2009/3/layout/StepUpProcess"/>
    <dgm:cxn modelId="{D4FF01FB-8646-4B92-AC5F-CF61EC7A3485}" type="presOf" srcId="{994196AC-FF93-4E15-B953-C68517436780}" destId="{917B1A29-2E64-43C0-BC72-6481E7E13BF2}" srcOrd="0" destOrd="0" presId="urn:microsoft.com/office/officeart/2009/3/layout/StepUpProcess"/>
    <dgm:cxn modelId="{2EFA4F38-2911-466A-ACDE-3E8FB5F814DC}" type="presParOf" srcId="{84B28F78-62D8-49DA-BD4A-36ECCA34BDA0}" destId="{C5CFBF6F-282D-4CB5-815B-631B78250D62}" srcOrd="0" destOrd="0" presId="urn:microsoft.com/office/officeart/2009/3/layout/StepUpProcess"/>
    <dgm:cxn modelId="{5CF005BE-E264-4CC9-9B22-7621965EBB13}" type="presParOf" srcId="{C5CFBF6F-282D-4CB5-815B-631B78250D62}" destId="{6D9DFEA0-1B97-4345-83DF-4E8139D3F444}" srcOrd="0" destOrd="0" presId="urn:microsoft.com/office/officeart/2009/3/layout/StepUpProcess"/>
    <dgm:cxn modelId="{B5AEA16D-ACC8-4AE8-8679-2689F3978D31}" type="presParOf" srcId="{C5CFBF6F-282D-4CB5-815B-631B78250D62}" destId="{E6B66D48-B517-4E07-BE7B-D43465262399}" srcOrd="1" destOrd="0" presId="urn:microsoft.com/office/officeart/2009/3/layout/StepUpProcess"/>
    <dgm:cxn modelId="{D11C5B9F-6216-4BF2-9B76-9AF600097B3E}" type="presParOf" srcId="{C5CFBF6F-282D-4CB5-815B-631B78250D62}" destId="{10D34732-F8A2-4381-A020-07710768AE62}" srcOrd="2" destOrd="0" presId="urn:microsoft.com/office/officeart/2009/3/layout/StepUpProcess"/>
    <dgm:cxn modelId="{E867C977-18C2-4DDB-9E8E-D7585F729F63}" type="presParOf" srcId="{84B28F78-62D8-49DA-BD4A-36ECCA34BDA0}" destId="{9FAD7BDC-1400-4A71-88A9-C4484674F412}" srcOrd="1" destOrd="0" presId="urn:microsoft.com/office/officeart/2009/3/layout/StepUpProcess"/>
    <dgm:cxn modelId="{145794AB-C9FF-4ABB-AFF4-9211DF3060CB}" type="presParOf" srcId="{9FAD7BDC-1400-4A71-88A9-C4484674F412}" destId="{EC35D049-7198-4D2A-AB90-D5E10F5A432A}" srcOrd="0" destOrd="0" presId="urn:microsoft.com/office/officeart/2009/3/layout/StepUpProcess"/>
    <dgm:cxn modelId="{93300AE0-BF14-4354-868E-9CAD82BA7ED0}" type="presParOf" srcId="{84B28F78-62D8-49DA-BD4A-36ECCA34BDA0}" destId="{EA7A7DB4-6E69-4C8A-AAF1-568BEAAD9249}" srcOrd="2" destOrd="0" presId="urn:microsoft.com/office/officeart/2009/3/layout/StepUpProcess"/>
    <dgm:cxn modelId="{53A54BD7-A1AE-4D0C-A76D-AF74EE82251F}" type="presParOf" srcId="{EA7A7DB4-6E69-4C8A-AAF1-568BEAAD9249}" destId="{E2699FD0-75BD-4AF3-AED0-35EB633F1929}" srcOrd="0" destOrd="0" presId="urn:microsoft.com/office/officeart/2009/3/layout/StepUpProcess"/>
    <dgm:cxn modelId="{7BD441F4-2E5C-4138-BF18-3C5DFDE30968}" type="presParOf" srcId="{EA7A7DB4-6E69-4C8A-AAF1-568BEAAD9249}" destId="{46D5E823-D9AA-48EF-9A95-A8F509FCB01F}" srcOrd="1" destOrd="0" presId="urn:microsoft.com/office/officeart/2009/3/layout/StepUpProcess"/>
    <dgm:cxn modelId="{C99B53CF-9776-418E-BBF0-449901E933E9}" type="presParOf" srcId="{EA7A7DB4-6E69-4C8A-AAF1-568BEAAD9249}" destId="{F6E24B2B-83B7-483C-BDF1-9CB8BE881991}" srcOrd="2" destOrd="0" presId="urn:microsoft.com/office/officeart/2009/3/layout/StepUpProcess"/>
    <dgm:cxn modelId="{F4804DC0-B6D4-4953-BC8C-370229F220BB}" type="presParOf" srcId="{84B28F78-62D8-49DA-BD4A-36ECCA34BDA0}" destId="{87741223-7B3B-4047-8C57-DFFFF380BFAC}" srcOrd="3" destOrd="0" presId="urn:microsoft.com/office/officeart/2009/3/layout/StepUpProcess"/>
    <dgm:cxn modelId="{01FBA316-9638-440E-A9CC-D0BF2294CF6C}" type="presParOf" srcId="{87741223-7B3B-4047-8C57-DFFFF380BFAC}" destId="{CDCE8DCA-414B-46A4-8144-91D620919ACC}" srcOrd="0" destOrd="0" presId="urn:microsoft.com/office/officeart/2009/3/layout/StepUpProcess"/>
    <dgm:cxn modelId="{86B20A23-F6EF-40D8-94AC-23536C411385}" type="presParOf" srcId="{84B28F78-62D8-49DA-BD4A-36ECCA34BDA0}" destId="{59E0FC8B-5AF2-4306-940A-412E00A2725F}" srcOrd="4" destOrd="0" presId="urn:microsoft.com/office/officeart/2009/3/layout/StepUpProcess"/>
    <dgm:cxn modelId="{B18A2FD7-F573-4C08-B6E0-A47FA742EEF9}" type="presParOf" srcId="{59E0FC8B-5AF2-4306-940A-412E00A2725F}" destId="{AC2C33DF-A2E2-46AE-BB23-02C42D3AF10B}" srcOrd="0" destOrd="0" presId="urn:microsoft.com/office/officeart/2009/3/layout/StepUpProcess"/>
    <dgm:cxn modelId="{82DF55D7-B232-42C9-A452-F2F83427412D}" type="presParOf" srcId="{59E0FC8B-5AF2-4306-940A-412E00A2725F}" destId="{5EE8AB40-36EB-47B3-A445-437AF46AB7B0}" srcOrd="1" destOrd="0" presId="urn:microsoft.com/office/officeart/2009/3/layout/StepUpProcess"/>
    <dgm:cxn modelId="{C7462559-D411-4F28-82DA-2319F5615E01}" type="presParOf" srcId="{59E0FC8B-5AF2-4306-940A-412E00A2725F}" destId="{E5670694-1207-4E5F-9E39-79E3ED50960C}" srcOrd="2" destOrd="0" presId="urn:microsoft.com/office/officeart/2009/3/layout/StepUpProcess"/>
    <dgm:cxn modelId="{692D6C9A-13C8-4F5C-9CB3-B8A494DA3572}" type="presParOf" srcId="{84B28F78-62D8-49DA-BD4A-36ECCA34BDA0}" destId="{7BA6E000-86F7-4576-B8FE-AE85352C7BA2}" srcOrd="5" destOrd="0" presId="urn:microsoft.com/office/officeart/2009/3/layout/StepUpProcess"/>
    <dgm:cxn modelId="{AAAA887A-569F-4FAC-A2C4-ECB86039F853}" type="presParOf" srcId="{7BA6E000-86F7-4576-B8FE-AE85352C7BA2}" destId="{93AA4EEF-ED21-4163-881A-B69C4D45B3ED}" srcOrd="0" destOrd="0" presId="urn:microsoft.com/office/officeart/2009/3/layout/StepUpProcess"/>
    <dgm:cxn modelId="{8E7654E6-185A-4C1D-B115-A462E70F8A29}" type="presParOf" srcId="{84B28F78-62D8-49DA-BD4A-36ECCA34BDA0}" destId="{D82A40E4-BDD2-48DD-A05F-9660C68EF437}" srcOrd="6" destOrd="0" presId="urn:microsoft.com/office/officeart/2009/3/layout/StepUpProcess"/>
    <dgm:cxn modelId="{4A8E919F-385D-4350-9C94-9AEE11DD1E21}" type="presParOf" srcId="{D82A40E4-BDD2-48DD-A05F-9660C68EF437}" destId="{58216B6B-8FF7-46DE-9725-E53B6AC58AB7}" srcOrd="0" destOrd="0" presId="urn:microsoft.com/office/officeart/2009/3/layout/StepUpProcess"/>
    <dgm:cxn modelId="{38B8AE9A-1863-4C21-8359-AE8BF4D1C0D1}" type="presParOf" srcId="{D82A40E4-BDD2-48DD-A05F-9660C68EF437}" destId="{917B1A29-2E64-43C0-BC72-6481E7E13BF2}" srcOrd="1" destOrd="0" presId="urn:microsoft.com/office/officeart/2009/3/layout/StepUpProcess"/>
    <dgm:cxn modelId="{8054164F-C2B4-4A28-A3B1-9F3756656FA2}" type="presParOf" srcId="{D82A40E4-BDD2-48DD-A05F-9660C68EF437}" destId="{D4FA4A6F-55D0-4AAF-9066-913D37D5D460}" srcOrd="2" destOrd="0" presId="urn:microsoft.com/office/officeart/2009/3/layout/StepUpProcess"/>
    <dgm:cxn modelId="{6E867DE4-4B46-444E-8D22-548F6DED5E90}" type="presParOf" srcId="{84B28F78-62D8-49DA-BD4A-36ECCA34BDA0}" destId="{F5E13ED7-E8A3-46D4-B968-12820B9F2787}" srcOrd="7" destOrd="0" presId="urn:microsoft.com/office/officeart/2009/3/layout/StepUpProcess"/>
    <dgm:cxn modelId="{E6A943E0-82E5-4393-9D3B-CD99239019A8}" type="presParOf" srcId="{F5E13ED7-E8A3-46D4-B968-12820B9F2787}" destId="{AA4AEBBF-D9F9-4F38-B876-698E86594593}" srcOrd="0" destOrd="0" presId="urn:microsoft.com/office/officeart/2009/3/layout/StepUpProcess"/>
    <dgm:cxn modelId="{FC4FC1A2-EF80-4D91-BEBB-AA127513F68A}" type="presParOf" srcId="{84B28F78-62D8-49DA-BD4A-36ECCA34BDA0}" destId="{37501EAE-CEF1-4D79-9D9D-0E55604CEE4B}" srcOrd="8" destOrd="0" presId="urn:microsoft.com/office/officeart/2009/3/layout/StepUpProcess"/>
    <dgm:cxn modelId="{710C18CE-E995-45CE-B727-DCD4DFC41BEB}" type="presParOf" srcId="{37501EAE-CEF1-4D79-9D9D-0E55604CEE4B}" destId="{F3DED391-7507-4563-ADA6-8A8EB4E83A6B}" srcOrd="0" destOrd="0" presId="urn:microsoft.com/office/officeart/2009/3/layout/StepUpProcess"/>
    <dgm:cxn modelId="{87911F78-6D03-4251-8B37-F6A7A3F78463}" type="presParOf" srcId="{37501EAE-CEF1-4D79-9D9D-0E55604CEE4B}" destId="{67C51EA5-213C-459D-80D2-63984D2094A2}"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9DFEA0-1B97-4345-83DF-4E8139D3F444}">
      <dsp:nvSpPr>
        <dsp:cNvPr id="0" name=""/>
        <dsp:cNvSpPr/>
      </dsp:nvSpPr>
      <dsp:spPr>
        <a:xfrm rot="5400000">
          <a:off x="451104" y="3209083"/>
          <a:ext cx="1350531" cy="2247254"/>
        </a:xfrm>
        <a:prstGeom prst="corner">
          <a:avLst>
            <a:gd name="adj1" fmla="val 16120"/>
            <a:gd name="adj2" fmla="val 16110"/>
          </a:avLst>
        </a:prstGeom>
        <a:solidFill>
          <a:schemeClr val="accent3">
            <a:shade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6B66D48-B517-4E07-BE7B-D43465262399}">
      <dsp:nvSpPr>
        <dsp:cNvPr id="0" name=""/>
        <dsp:cNvSpPr/>
      </dsp:nvSpPr>
      <dsp:spPr>
        <a:xfrm>
          <a:off x="225666" y="3880528"/>
          <a:ext cx="2028833" cy="1778391"/>
        </a:xfrm>
        <a:prstGeom prst="rect">
          <a:avLst/>
        </a:prstGeom>
        <a:noFill/>
        <a:ln w="1270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Rail construction begins</a:t>
          </a:r>
        </a:p>
        <a:p>
          <a:pPr marL="171450" lvl="1" indent="-171450" algn="l" defTabSz="711200">
            <a:lnSpc>
              <a:spcPct val="90000"/>
            </a:lnSpc>
            <a:spcBef>
              <a:spcPct val="0"/>
            </a:spcBef>
            <a:spcAft>
              <a:spcPct val="15000"/>
            </a:spcAft>
            <a:buChar char="•"/>
          </a:pPr>
          <a:r>
            <a:rPr lang="en-US" sz="1600" kern="1200" dirty="0">
              <a:solidFill>
                <a:schemeClr val="bg1"/>
              </a:solidFill>
            </a:rPr>
            <a:t>All rail sections opened</a:t>
          </a:r>
        </a:p>
        <a:p>
          <a:pPr marL="171450" lvl="1" indent="-171450" algn="l" defTabSz="711200">
            <a:lnSpc>
              <a:spcPct val="90000"/>
            </a:lnSpc>
            <a:spcBef>
              <a:spcPct val="0"/>
            </a:spcBef>
            <a:spcAft>
              <a:spcPct val="15000"/>
            </a:spcAft>
            <a:buChar char="•"/>
          </a:pPr>
          <a:r>
            <a:rPr lang="en-US" sz="1600" kern="1200" dirty="0">
              <a:solidFill>
                <a:schemeClr val="bg1"/>
              </a:solidFill>
            </a:rPr>
            <a:t>Suspension of rail due to Korean War</a:t>
          </a:r>
        </a:p>
      </dsp:txBody>
      <dsp:txXfrm>
        <a:off x="225666" y="3880528"/>
        <a:ext cx="2028833" cy="1778391"/>
      </dsp:txXfrm>
    </dsp:sp>
    <dsp:sp modelId="{10D34732-F8A2-4381-A020-07710768AE62}">
      <dsp:nvSpPr>
        <dsp:cNvPr id="0" name=""/>
        <dsp:cNvSpPr/>
      </dsp:nvSpPr>
      <dsp:spPr>
        <a:xfrm>
          <a:off x="1871701" y="3043638"/>
          <a:ext cx="382798" cy="382798"/>
        </a:xfrm>
        <a:prstGeom prst="triangle">
          <a:avLst>
            <a:gd name="adj" fmla="val 100000"/>
          </a:avLst>
        </a:prstGeom>
        <a:solidFill>
          <a:schemeClr val="accent3">
            <a:shade val="80000"/>
            <a:hueOff val="-32250"/>
            <a:satOff val="-6623"/>
            <a:lumOff val="497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2699FD0-75BD-4AF3-AED0-35EB633F1929}">
      <dsp:nvSpPr>
        <dsp:cNvPr id="0" name=""/>
        <dsp:cNvSpPr/>
      </dsp:nvSpPr>
      <dsp:spPr>
        <a:xfrm rot="5400000">
          <a:off x="2934793" y="2594492"/>
          <a:ext cx="1350531" cy="2247254"/>
        </a:xfrm>
        <a:prstGeom prst="corner">
          <a:avLst>
            <a:gd name="adj1" fmla="val 16120"/>
            <a:gd name="adj2" fmla="val 16110"/>
          </a:avLst>
        </a:prstGeom>
        <a:solidFill>
          <a:schemeClr val="accent3">
            <a:shade val="80000"/>
            <a:hueOff val="-64499"/>
            <a:satOff val="-13247"/>
            <a:lumOff val="9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46D5E823-D9AA-48EF-9A95-A8F509FCB01F}">
      <dsp:nvSpPr>
        <dsp:cNvPr id="0" name=""/>
        <dsp:cNvSpPr/>
      </dsp:nvSpPr>
      <dsp:spPr>
        <a:xfrm>
          <a:off x="2709355" y="3265937"/>
          <a:ext cx="2028833" cy="1778391"/>
        </a:xfrm>
        <a:prstGeom prst="rect">
          <a:avLst/>
        </a:prstGeom>
        <a:noFill/>
        <a:ln w="1270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Operation resumes only from Seoul to Munsan</a:t>
          </a:r>
        </a:p>
      </dsp:txBody>
      <dsp:txXfrm>
        <a:off x="2709355" y="3265937"/>
        <a:ext cx="2028833" cy="1778391"/>
      </dsp:txXfrm>
    </dsp:sp>
    <dsp:sp modelId="{F6E24B2B-83B7-483C-BDF1-9CB8BE881991}">
      <dsp:nvSpPr>
        <dsp:cNvPr id="0" name=""/>
        <dsp:cNvSpPr/>
      </dsp:nvSpPr>
      <dsp:spPr>
        <a:xfrm>
          <a:off x="4355391" y="2429046"/>
          <a:ext cx="382798" cy="382798"/>
        </a:xfrm>
        <a:prstGeom prst="triangle">
          <a:avLst>
            <a:gd name="adj" fmla="val 100000"/>
          </a:avLst>
        </a:prstGeom>
        <a:solidFill>
          <a:schemeClr val="accent3">
            <a:shade val="80000"/>
            <a:hueOff val="-96749"/>
            <a:satOff val="-19870"/>
            <a:lumOff val="1491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AC2C33DF-A2E2-46AE-BB23-02C42D3AF10B}">
      <dsp:nvSpPr>
        <dsp:cNvPr id="0" name=""/>
        <dsp:cNvSpPr/>
      </dsp:nvSpPr>
      <dsp:spPr>
        <a:xfrm rot="5400000">
          <a:off x="5418482" y="1979900"/>
          <a:ext cx="1350531" cy="2247254"/>
        </a:xfrm>
        <a:prstGeom prst="corner">
          <a:avLst>
            <a:gd name="adj1" fmla="val 16120"/>
            <a:gd name="adj2" fmla="val 16110"/>
          </a:avLst>
        </a:prstGeom>
        <a:solidFill>
          <a:schemeClr val="accent3">
            <a:shade val="80000"/>
            <a:hueOff val="-128999"/>
            <a:satOff val="-26493"/>
            <a:lumOff val="1988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5EE8AB40-36EB-47B3-A445-437AF46AB7B0}">
      <dsp:nvSpPr>
        <dsp:cNvPr id="0" name=""/>
        <dsp:cNvSpPr/>
      </dsp:nvSpPr>
      <dsp:spPr>
        <a:xfrm>
          <a:off x="5193045" y="2651345"/>
          <a:ext cx="2028833" cy="1778391"/>
        </a:xfrm>
        <a:prstGeom prst="rect">
          <a:avLst/>
        </a:prstGeom>
        <a:noFill/>
        <a:ln w="1270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underground subway opens</a:t>
          </a:r>
        </a:p>
      </dsp:txBody>
      <dsp:txXfrm>
        <a:off x="5193045" y="2651345"/>
        <a:ext cx="2028833" cy="1778391"/>
      </dsp:txXfrm>
    </dsp:sp>
    <dsp:sp modelId="{E5670694-1207-4E5F-9E39-79E3ED50960C}">
      <dsp:nvSpPr>
        <dsp:cNvPr id="0" name=""/>
        <dsp:cNvSpPr/>
      </dsp:nvSpPr>
      <dsp:spPr>
        <a:xfrm>
          <a:off x="6839080" y="1814455"/>
          <a:ext cx="382798" cy="382798"/>
        </a:xfrm>
        <a:prstGeom prst="triangle">
          <a:avLst>
            <a:gd name="adj" fmla="val 100000"/>
          </a:avLst>
        </a:prstGeom>
        <a:solidFill>
          <a:schemeClr val="accent3">
            <a:shade val="80000"/>
            <a:hueOff val="-161249"/>
            <a:satOff val="-33116"/>
            <a:lumOff val="2485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58216B6B-8FF7-46DE-9725-E53B6AC58AB7}">
      <dsp:nvSpPr>
        <dsp:cNvPr id="0" name=""/>
        <dsp:cNvSpPr/>
      </dsp:nvSpPr>
      <dsp:spPr>
        <a:xfrm rot="5400000">
          <a:off x="7902171" y="1365309"/>
          <a:ext cx="1350531" cy="2247254"/>
        </a:xfrm>
        <a:prstGeom prst="corner">
          <a:avLst>
            <a:gd name="adj1" fmla="val 16120"/>
            <a:gd name="adj2" fmla="val 16110"/>
          </a:avLst>
        </a:prstGeom>
        <a:solidFill>
          <a:schemeClr val="accent3">
            <a:shade val="80000"/>
            <a:hueOff val="-193498"/>
            <a:satOff val="-39740"/>
            <a:lumOff val="2982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17B1A29-2E64-43C0-BC72-6481E7E13BF2}">
      <dsp:nvSpPr>
        <dsp:cNvPr id="0" name=""/>
        <dsp:cNvSpPr/>
      </dsp:nvSpPr>
      <dsp:spPr>
        <a:xfrm>
          <a:off x="7676734" y="2036754"/>
          <a:ext cx="2028833" cy="1778391"/>
        </a:xfrm>
        <a:prstGeom prst="rect">
          <a:avLst/>
        </a:prstGeom>
        <a:noFill/>
        <a:ln w="1270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Commencement of park creation</a:t>
          </a:r>
        </a:p>
        <a:p>
          <a:pPr marL="171450" lvl="1" indent="-171450" algn="l" defTabSz="711200">
            <a:lnSpc>
              <a:spcPct val="90000"/>
            </a:lnSpc>
            <a:spcBef>
              <a:spcPct val="0"/>
            </a:spcBef>
            <a:spcAft>
              <a:spcPct val="15000"/>
            </a:spcAft>
            <a:buChar char="•"/>
          </a:pPr>
          <a:r>
            <a:rPr lang="en-US" sz="1600" kern="1200" dirty="0">
              <a:solidFill>
                <a:schemeClr val="bg1"/>
              </a:solidFill>
            </a:rPr>
            <a:t>Above ground train suspended during park development</a:t>
          </a:r>
        </a:p>
      </dsp:txBody>
      <dsp:txXfrm>
        <a:off x="7676734" y="2036754"/>
        <a:ext cx="2028833" cy="1778391"/>
      </dsp:txXfrm>
    </dsp:sp>
    <dsp:sp modelId="{D4FA4A6F-55D0-4AAF-9066-913D37D5D460}">
      <dsp:nvSpPr>
        <dsp:cNvPr id="0" name=""/>
        <dsp:cNvSpPr/>
      </dsp:nvSpPr>
      <dsp:spPr>
        <a:xfrm>
          <a:off x="9322769" y="1199864"/>
          <a:ext cx="382798" cy="382798"/>
        </a:xfrm>
        <a:prstGeom prst="triangle">
          <a:avLst>
            <a:gd name="adj" fmla="val 100000"/>
          </a:avLst>
        </a:prstGeom>
        <a:solidFill>
          <a:schemeClr val="accent3">
            <a:shade val="80000"/>
            <a:hueOff val="-225748"/>
            <a:satOff val="-46363"/>
            <a:lumOff val="3479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F3DED391-7507-4563-ADA6-8A8EB4E83A6B}">
      <dsp:nvSpPr>
        <dsp:cNvPr id="0" name=""/>
        <dsp:cNvSpPr/>
      </dsp:nvSpPr>
      <dsp:spPr>
        <a:xfrm rot="5400000">
          <a:off x="10385860" y="750718"/>
          <a:ext cx="1350531" cy="2247254"/>
        </a:xfrm>
        <a:prstGeom prst="corner">
          <a:avLst>
            <a:gd name="adj1" fmla="val 16120"/>
            <a:gd name="adj2" fmla="val 16110"/>
          </a:avLst>
        </a:prstGeom>
        <a:solidFill>
          <a:schemeClr val="accent3">
            <a:shade val="80000"/>
            <a:hueOff val="-257998"/>
            <a:satOff val="-52986"/>
            <a:lumOff val="3976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67C51EA5-213C-459D-80D2-63984D2094A2}">
      <dsp:nvSpPr>
        <dsp:cNvPr id="0" name=""/>
        <dsp:cNvSpPr/>
      </dsp:nvSpPr>
      <dsp:spPr>
        <a:xfrm>
          <a:off x="10160423" y="1422163"/>
          <a:ext cx="2028833" cy="1778391"/>
        </a:xfrm>
        <a:prstGeom prst="rect">
          <a:avLst/>
        </a:prstGeom>
        <a:noFill/>
        <a:ln w="1270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Forest park is completed; commuter train resumes; above ground train is closed permanently </a:t>
          </a:r>
        </a:p>
      </dsp:txBody>
      <dsp:txXfrm>
        <a:off x="10160423" y="1422163"/>
        <a:ext cx="2028833" cy="17783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8347F6-2D5A-4D98-9EF6-7BABE3C19CBD}">
      <dsp:nvSpPr>
        <dsp:cNvPr id="0" name=""/>
        <dsp:cNvSpPr/>
      </dsp:nvSpPr>
      <dsp:spPr>
        <a:xfrm>
          <a:off x="6382" y="1709378"/>
          <a:ext cx="1440040" cy="86402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n-US" sz="1100" kern="1200" dirty="0">
              <a:latin typeface="Tahoma" panose="020B0604030504040204" pitchFamily="34" charset="0"/>
              <a:ea typeface="Tahoma" panose="020B0604030504040204" pitchFamily="34" charset="0"/>
              <a:cs typeface="Tahoma" panose="020B0604030504040204" pitchFamily="34" charset="0"/>
            </a:rPr>
            <a:t>2003 – Public Support and Rezoning</a:t>
          </a:r>
        </a:p>
      </dsp:txBody>
      <dsp:txXfrm>
        <a:off x="6382" y="1709378"/>
        <a:ext cx="1440040" cy="576016"/>
      </dsp:txXfrm>
    </dsp:sp>
    <dsp:sp modelId="{EA0D854A-A6A6-485D-84D2-094C7CEC2145}">
      <dsp:nvSpPr>
        <dsp:cNvPr id="0" name=""/>
        <dsp:cNvSpPr/>
      </dsp:nvSpPr>
      <dsp:spPr>
        <a:xfrm>
          <a:off x="301330" y="2285394"/>
          <a:ext cx="1440040" cy="2695275"/>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latin typeface="Tahoma" panose="020B0604030504040204" pitchFamily="34" charset="0"/>
              <a:ea typeface="Tahoma" panose="020B0604030504040204" pitchFamily="34" charset="0"/>
              <a:cs typeface="Tahoma" panose="020B0604030504040204" pitchFamily="34" charset="0"/>
            </a:rPr>
            <a:t>The City of New York formally backs the plan to transform the structure into a linear park.
Property investors begin buying in anticipation; home values start to rise modestly as expectations grow for redevelopment in West Chelsea.</a:t>
          </a:r>
        </a:p>
      </dsp:txBody>
      <dsp:txXfrm>
        <a:off x="343507" y="2327571"/>
        <a:ext cx="1355686" cy="2610921"/>
      </dsp:txXfrm>
    </dsp:sp>
    <dsp:sp modelId="{C3F1FB8D-11E0-4825-83A7-D6A8E2833562}">
      <dsp:nvSpPr>
        <dsp:cNvPr id="0" name=""/>
        <dsp:cNvSpPr/>
      </dsp:nvSpPr>
      <dsp:spPr>
        <a:xfrm>
          <a:off x="1664727" y="1818122"/>
          <a:ext cx="462806" cy="358528"/>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latin typeface="Tahoma" panose="020B0604030504040204" pitchFamily="34" charset="0"/>
            <a:ea typeface="Tahoma" panose="020B0604030504040204" pitchFamily="34" charset="0"/>
            <a:cs typeface="Tahoma" panose="020B0604030504040204" pitchFamily="34" charset="0"/>
          </a:endParaRPr>
        </a:p>
      </dsp:txBody>
      <dsp:txXfrm>
        <a:off x="1664727" y="1889828"/>
        <a:ext cx="355248" cy="215116"/>
      </dsp:txXfrm>
    </dsp:sp>
    <dsp:sp modelId="{5DAA2E74-99D5-4CDB-BECC-C57F77DE4B8E}">
      <dsp:nvSpPr>
        <dsp:cNvPr id="0" name=""/>
        <dsp:cNvSpPr/>
      </dsp:nvSpPr>
      <dsp:spPr>
        <a:xfrm>
          <a:off x="2319641" y="1709378"/>
          <a:ext cx="1440040" cy="864024"/>
        </a:xfrm>
        <a:prstGeom prst="roundRect">
          <a:avLst>
            <a:gd name="adj" fmla="val 10000"/>
          </a:avLst>
        </a:prstGeom>
        <a:solidFill>
          <a:schemeClr val="accent2">
            <a:hueOff val="1610903"/>
            <a:satOff val="-4623"/>
            <a:lumOff val="-740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n-US" sz="1100" kern="1200" dirty="0">
              <a:latin typeface="Tahoma" panose="020B0604030504040204" pitchFamily="34" charset="0"/>
              <a:ea typeface="Tahoma" panose="020B0604030504040204" pitchFamily="34" charset="0"/>
              <a:cs typeface="Tahoma" panose="020B0604030504040204" pitchFamily="34" charset="0"/>
            </a:rPr>
            <a:t>2006 – Construction Begins</a:t>
          </a:r>
        </a:p>
      </dsp:txBody>
      <dsp:txXfrm>
        <a:off x="2319641" y="1709378"/>
        <a:ext cx="1440040" cy="576016"/>
      </dsp:txXfrm>
    </dsp:sp>
    <dsp:sp modelId="{0EFAEB88-9B55-4A5F-9AA7-6FD98D68F7F0}">
      <dsp:nvSpPr>
        <dsp:cNvPr id="0" name=""/>
        <dsp:cNvSpPr/>
      </dsp:nvSpPr>
      <dsp:spPr>
        <a:xfrm>
          <a:off x="2614589" y="2285394"/>
          <a:ext cx="1440040" cy="2695275"/>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1610903"/>
              <a:satOff val="-4623"/>
              <a:lumOff val="-740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latin typeface="Tahoma" panose="020B0604030504040204" pitchFamily="34" charset="0"/>
              <a:ea typeface="Tahoma" panose="020B0604030504040204" pitchFamily="34" charset="0"/>
              <a:cs typeface="Tahoma" panose="020B0604030504040204" pitchFamily="34" charset="0"/>
            </a:rPr>
            <a:t>As work begins on Section 1 (Gansevoort St → 20th St), nearby condo development surges.</a:t>
          </a:r>
        </a:p>
      </dsp:txBody>
      <dsp:txXfrm>
        <a:off x="2656766" y="2327571"/>
        <a:ext cx="1355686" cy="2610921"/>
      </dsp:txXfrm>
    </dsp:sp>
    <dsp:sp modelId="{FBE18692-BD4E-4B19-8419-52393AA7BF2F}">
      <dsp:nvSpPr>
        <dsp:cNvPr id="0" name=""/>
        <dsp:cNvSpPr/>
      </dsp:nvSpPr>
      <dsp:spPr>
        <a:xfrm>
          <a:off x="3977986" y="1818122"/>
          <a:ext cx="462806" cy="358528"/>
        </a:xfrm>
        <a:prstGeom prst="rightArrow">
          <a:avLst>
            <a:gd name="adj1" fmla="val 60000"/>
            <a:gd name="adj2" fmla="val 50000"/>
          </a:avLst>
        </a:prstGeom>
        <a:solidFill>
          <a:schemeClr val="accent2">
            <a:hueOff val="2147871"/>
            <a:satOff val="-6164"/>
            <a:lumOff val="-987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latin typeface="Tahoma" panose="020B0604030504040204" pitchFamily="34" charset="0"/>
            <a:ea typeface="Tahoma" panose="020B0604030504040204" pitchFamily="34" charset="0"/>
            <a:cs typeface="Tahoma" panose="020B0604030504040204" pitchFamily="34" charset="0"/>
          </a:endParaRPr>
        </a:p>
      </dsp:txBody>
      <dsp:txXfrm>
        <a:off x="3977986" y="1889828"/>
        <a:ext cx="355248" cy="215116"/>
      </dsp:txXfrm>
    </dsp:sp>
    <dsp:sp modelId="{150BBB12-566E-484D-9F40-9721F166A580}">
      <dsp:nvSpPr>
        <dsp:cNvPr id="0" name=""/>
        <dsp:cNvSpPr/>
      </dsp:nvSpPr>
      <dsp:spPr>
        <a:xfrm>
          <a:off x="4632901" y="1709378"/>
          <a:ext cx="1440040" cy="864024"/>
        </a:xfrm>
        <a:prstGeom prst="roundRect">
          <a:avLst>
            <a:gd name="adj" fmla="val 10000"/>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n-US" sz="1100" kern="1200" dirty="0">
              <a:latin typeface="Tahoma" panose="020B0604030504040204" pitchFamily="34" charset="0"/>
              <a:ea typeface="Tahoma" panose="020B0604030504040204" pitchFamily="34" charset="0"/>
              <a:cs typeface="Tahoma" panose="020B0604030504040204" pitchFamily="34" charset="0"/>
            </a:rPr>
            <a:t>2009 – Section 1 Opens</a:t>
          </a:r>
        </a:p>
      </dsp:txBody>
      <dsp:txXfrm>
        <a:off x="4632901" y="1709378"/>
        <a:ext cx="1440040" cy="576016"/>
      </dsp:txXfrm>
    </dsp:sp>
    <dsp:sp modelId="{4B2336D5-8677-4D87-91B8-ACEC75B5606E}">
      <dsp:nvSpPr>
        <dsp:cNvPr id="0" name=""/>
        <dsp:cNvSpPr/>
      </dsp:nvSpPr>
      <dsp:spPr>
        <a:xfrm>
          <a:off x="4927849" y="2285394"/>
          <a:ext cx="1440040" cy="2695275"/>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3221807"/>
              <a:satOff val="-9246"/>
              <a:lumOff val="-1480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latin typeface="Tahoma" panose="020B0604030504040204" pitchFamily="34" charset="0"/>
              <a:ea typeface="Tahoma" panose="020B0604030504040204" pitchFamily="34" charset="0"/>
              <a:cs typeface="Tahoma" panose="020B0604030504040204" pitchFamily="34" charset="0"/>
            </a:rPr>
            <a:t>The opening of the first section brings global attention and immediate market response.</a:t>
          </a:r>
        </a:p>
        <a:p>
          <a:pPr marL="57150" lvl="1" indent="-57150" algn="l" defTabSz="488950">
            <a:lnSpc>
              <a:spcPct val="90000"/>
            </a:lnSpc>
            <a:spcBef>
              <a:spcPct val="0"/>
            </a:spcBef>
            <a:spcAft>
              <a:spcPct val="15000"/>
            </a:spcAft>
            <a:buChar char="•"/>
          </a:pPr>
          <a:r>
            <a:rPr lang="en-US" sz="1100" kern="1200" dirty="0">
              <a:latin typeface="Tahoma" panose="020B0604030504040204" pitchFamily="34" charset="0"/>
              <a:ea typeface="Tahoma" panose="020B0604030504040204" pitchFamily="34" charset="0"/>
              <a:cs typeface="Tahoma" panose="020B0604030504040204" pitchFamily="34" charset="0"/>
            </a:rPr>
            <a:t>Properties directly adjacent to the park now command the highest per-square-foot prices in Manhattan, solidifying the “High Line premium.”</a:t>
          </a:r>
        </a:p>
      </dsp:txBody>
      <dsp:txXfrm>
        <a:off x="4970026" y="2327571"/>
        <a:ext cx="1355686" cy="2610921"/>
      </dsp:txXfrm>
    </dsp:sp>
    <dsp:sp modelId="{DEDA03C5-3FF6-438A-AA82-CB1612AE7870}">
      <dsp:nvSpPr>
        <dsp:cNvPr id="0" name=""/>
        <dsp:cNvSpPr/>
      </dsp:nvSpPr>
      <dsp:spPr>
        <a:xfrm>
          <a:off x="6291246" y="1818122"/>
          <a:ext cx="462806" cy="358528"/>
        </a:xfrm>
        <a:prstGeom prst="rightArrow">
          <a:avLst>
            <a:gd name="adj1" fmla="val 60000"/>
            <a:gd name="adj2" fmla="val 50000"/>
          </a:avLst>
        </a:prstGeom>
        <a:solidFill>
          <a:schemeClr val="accent2">
            <a:hueOff val="4295743"/>
            <a:satOff val="-12329"/>
            <a:lumOff val="-1973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latin typeface="Tahoma" panose="020B0604030504040204" pitchFamily="34" charset="0"/>
            <a:ea typeface="Tahoma" panose="020B0604030504040204" pitchFamily="34" charset="0"/>
            <a:cs typeface="Tahoma" panose="020B0604030504040204" pitchFamily="34" charset="0"/>
          </a:endParaRPr>
        </a:p>
      </dsp:txBody>
      <dsp:txXfrm>
        <a:off x="6291246" y="1889828"/>
        <a:ext cx="355248" cy="215116"/>
      </dsp:txXfrm>
    </dsp:sp>
    <dsp:sp modelId="{A4FFD940-420B-490E-BC39-B1C75A1EB1B4}">
      <dsp:nvSpPr>
        <dsp:cNvPr id="0" name=""/>
        <dsp:cNvSpPr/>
      </dsp:nvSpPr>
      <dsp:spPr>
        <a:xfrm>
          <a:off x="6946161" y="1709378"/>
          <a:ext cx="1440040" cy="864024"/>
        </a:xfrm>
        <a:prstGeom prst="roundRect">
          <a:avLst>
            <a:gd name="adj" fmla="val 10000"/>
          </a:avLst>
        </a:prstGeom>
        <a:solidFill>
          <a:schemeClr val="accent2">
            <a:hueOff val="4832710"/>
            <a:satOff val="-13870"/>
            <a:lumOff val="-222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n-US" sz="1100" kern="1200" dirty="0">
              <a:latin typeface="Tahoma" panose="020B0604030504040204" pitchFamily="34" charset="0"/>
              <a:ea typeface="Tahoma" panose="020B0604030504040204" pitchFamily="34" charset="0"/>
              <a:cs typeface="Tahoma" panose="020B0604030504040204" pitchFamily="34" charset="0"/>
            </a:rPr>
            <a:t>2011 – Section 2 Opens (20th St → 30th St)</a:t>
          </a:r>
        </a:p>
      </dsp:txBody>
      <dsp:txXfrm>
        <a:off x="6946161" y="1709378"/>
        <a:ext cx="1440040" cy="576016"/>
      </dsp:txXfrm>
    </dsp:sp>
    <dsp:sp modelId="{9C24B846-1741-4502-AE9B-F4528FBF2A1F}">
      <dsp:nvSpPr>
        <dsp:cNvPr id="0" name=""/>
        <dsp:cNvSpPr/>
      </dsp:nvSpPr>
      <dsp:spPr>
        <a:xfrm>
          <a:off x="7241108" y="2285394"/>
          <a:ext cx="1440040" cy="2695275"/>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4832710"/>
              <a:satOff val="-13870"/>
              <a:lumOff val="-2220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latin typeface="Tahoma" panose="020B0604030504040204" pitchFamily="34" charset="0"/>
              <a:ea typeface="Tahoma" panose="020B0604030504040204" pitchFamily="34" charset="0"/>
              <a:cs typeface="Tahoma" panose="020B0604030504040204" pitchFamily="34" charset="0"/>
            </a:rPr>
            <a:t>Continued appreciation, with West Chelsea’s median resale price nearly doubling from 2003 to 2011</a:t>
          </a:r>
        </a:p>
        <a:p>
          <a:pPr marL="57150" lvl="1" indent="-57150" algn="l" defTabSz="488950">
            <a:lnSpc>
              <a:spcPct val="90000"/>
            </a:lnSpc>
            <a:spcBef>
              <a:spcPct val="0"/>
            </a:spcBef>
            <a:spcAft>
              <a:spcPct val="15000"/>
            </a:spcAft>
            <a:buChar char="•"/>
          </a:pPr>
          <a:r>
            <a:rPr lang="en-US" sz="1100" kern="1200" dirty="0">
              <a:latin typeface="Tahoma" panose="020B0604030504040204" pitchFamily="34" charset="0"/>
              <a:ea typeface="Tahoma" panose="020B0604030504040204" pitchFamily="34" charset="0"/>
              <a:cs typeface="Tahoma" panose="020B0604030504040204" pitchFamily="34" charset="0"/>
            </a:rPr>
            <a:t>Developers rush to market luxury condos and art-district lofts leveraging the park’s reputation.</a:t>
          </a:r>
        </a:p>
      </dsp:txBody>
      <dsp:txXfrm>
        <a:off x="7283285" y="2327571"/>
        <a:ext cx="1355686" cy="2610921"/>
      </dsp:txXfrm>
    </dsp:sp>
    <dsp:sp modelId="{15E43494-A17F-470A-A5B3-373EF9314A62}">
      <dsp:nvSpPr>
        <dsp:cNvPr id="0" name=""/>
        <dsp:cNvSpPr/>
      </dsp:nvSpPr>
      <dsp:spPr>
        <a:xfrm>
          <a:off x="8604505" y="1818122"/>
          <a:ext cx="462806" cy="358528"/>
        </a:xfrm>
        <a:prstGeom prst="rightArrow">
          <a:avLst>
            <a:gd name="adj1" fmla="val 60000"/>
            <a:gd name="adj2" fmla="val 50000"/>
          </a:avLst>
        </a:prstGeom>
        <a:solidFill>
          <a:schemeClr val="accent2">
            <a:hueOff val="6443614"/>
            <a:satOff val="-18493"/>
            <a:lumOff val="-2960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latin typeface="Tahoma" panose="020B0604030504040204" pitchFamily="34" charset="0"/>
            <a:ea typeface="Tahoma" panose="020B0604030504040204" pitchFamily="34" charset="0"/>
            <a:cs typeface="Tahoma" panose="020B0604030504040204" pitchFamily="34" charset="0"/>
          </a:endParaRPr>
        </a:p>
      </dsp:txBody>
      <dsp:txXfrm>
        <a:off x="8604505" y="1889828"/>
        <a:ext cx="355248" cy="215116"/>
      </dsp:txXfrm>
    </dsp:sp>
    <dsp:sp modelId="{04CE1172-E792-45DF-81F1-CCD5EEDB9826}">
      <dsp:nvSpPr>
        <dsp:cNvPr id="0" name=""/>
        <dsp:cNvSpPr/>
      </dsp:nvSpPr>
      <dsp:spPr>
        <a:xfrm>
          <a:off x="9259420" y="1709378"/>
          <a:ext cx="1440040" cy="864024"/>
        </a:xfrm>
        <a:prstGeom prst="roundRect">
          <a:avLst>
            <a:gd name="adj" fmla="val 10000"/>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n-US" sz="1100" kern="1200" dirty="0">
              <a:latin typeface="Tahoma" panose="020B0604030504040204" pitchFamily="34" charset="0"/>
              <a:ea typeface="Tahoma" panose="020B0604030504040204" pitchFamily="34" charset="0"/>
              <a:cs typeface="Tahoma" panose="020B0604030504040204" pitchFamily="34" charset="0"/>
            </a:rPr>
            <a:t>2014 – Section 3 Opens (Hudson Yards Connection)</a:t>
          </a:r>
        </a:p>
      </dsp:txBody>
      <dsp:txXfrm>
        <a:off x="9259420" y="1709378"/>
        <a:ext cx="1440040" cy="576016"/>
      </dsp:txXfrm>
    </dsp:sp>
    <dsp:sp modelId="{397F6F3B-CEF3-4634-83FA-509EA56F3085}">
      <dsp:nvSpPr>
        <dsp:cNvPr id="0" name=""/>
        <dsp:cNvSpPr/>
      </dsp:nvSpPr>
      <dsp:spPr>
        <a:xfrm>
          <a:off x="9554368" y="2285394"/>
          <a:ext cx="1440040" cy="2695275"/>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latin typeface="Tahoma" panose="020B0604030504040204" pitchFamily="34" charset="0"/>
              <a:ea typeface="Tahoma" panose="020B0604030504040204" pitchFamily="34" charset="0"/>
              <a:cs typeface="Tahoma" panose="020B0604030504040204" pitchFamily="34" charset="0"/>
            </a:rPr>
            <a:t>Prices continue to rise but at a slower rate as the neighborhood fully transitions into a luxury district.</a:t>
          </a:r>
        </a:p>
      </dsp:txBody>
      <dsp:txXfrm>
        <a:off x="9596545" y="2327571"/>
        <a:ext cx="1355686" cy="26109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9DFEA0-1B97-4345-83DF-4E8139D3F444}">
      <dsp:nvSpPr>
        <dsp:cNvPr id="0" name=""/>
        <dsp:cNvSpPr/>
      </dsp:nvSpPr>
      <dsp:spPr>
        <a:xfrm rot="5400000">
          <a:off x="451104" y="3209083"/>
          <a:ext cx="1350531" cy="2247254"/>
        </a:xfrm>
        <a:prstGeom prst="corner">
          <a:avLst>
            <a:gd name="adj1" fmla="val 16120"/>
            <a:gd name="adj2" fmla="val 16110"/>
          </a:avLst>
        </a:prstGeom>
        <a:solidFill>
          <a:schemeClr val="accent3">
            <a:shade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6B66D48-B517-4E07-BE7B-D43465262399}">
      <dsp:nvSpPr>
        <dsp:cNvPr id="0" name=""/>
        <dsp:cNvSpPr/>
      </dsp:nvSpPr>
      <dsp:spPr>
        <a:xfrm>
          <a:off x="225666" y="3880528"/>
          <a:ext cx="2028833" cy="1778391"/>
        </a:xfrm>
        <a:prstGeom prst="rect">
          <a:avLst/>
        </a:prstGeom>
        <a:noFill/>
        <a:ln w="1270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Rail construction begins</a:t>
          </a:r>
        </a:p>
        <a:p>
          <a:pPr marL="171450" lvl="1" indent="-171450" algn="l" defTabSz="711200">
            <a:lnSpc>
              <a:spcPct val="90000"/>
            </a:lnSpc>
            <a:spcBef>
              <a:spcPct val="0"/>
            </a:spcBef>
            <a:spcAft>
              <a:spcPct val="15000"/>
            </a:spcAft>
            <a:buChar char="•"/>
          </a:pPr>
          <a:r>
            <a:rPr lang="en-US" sz="1600" kern="1200" dirty="0">
              <a:solidFill>
                <a:schemeClr val="tx1"/>
              </a:solidFill>
            </a:rPr>
            <a:t>All rail sections opened</a:t>
          </a:r>
        </a:p>
        <a:p>
          <a:pPr marL="171450" lvl="1" indent="-171450" algn="l" defTabSz="711200">
            <a:lnSpc>
              <a:spcPct val="90000"/>
            </a:lnSpc>
            <a:spcBef>
              <a:spcPct val="0"/>
            </a:spcBef>
            <a:spcAft>
              <a:spcPct val="15000"/>
            </a:spcAft>
            <a:buChar char="•"/>
          </a:pPr>
          <a:r>
            <a:rPr lang="en-US" sz="1600" kern="1200" dirty="0">
              <a:solidFill>
                <a:schemeClr val="tx1"/>
              </a:solidFill>
            </a:rPr>
            <a:t>Suspension of rail due to Korean War</a:t>
          </a:r>
        </a:p>
      </dsp:txBody>
      <dsp:txXfrm>
        <a:off x="225666" y="3880528"/>
        <a:ext cx="2028833" cy="1778391"/>
      </dsp:txXfrm>
    </dsp:sp>
    <dsp:sp modelId="{10D34732-F8A2-4381-A020-07710768AE62}">
      <dsp:nvSpPr>
        <dsp:cNvPr id="0" name=""/>
        <dsp:cNvSpPr/>
      </dsp:nvSpPr>
      <dsp:spPr>
        <a:xfrm>
          <a:off x="1871701" y="3043638"/>
          <a:ext cx="382798" cy="382798"/>
        </a:xfrm>
        <a:prstGeom prst="triangle">
          <a:avLst>
            <a:gd name="adj" fmla="val 100000"/>
          </a:avLst>
        </a:prstGeom>
        <a:solidFill>
          <a:schemeClr val="accent3">
            <a:shade val="80000"/>
            <a:hueOff val="-32250"/>
            <a:satOff val="-6623"/>
            <a:lumOff val="497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2699FD0-75BD-4AF3-AED0-35EB633F1929}">
      <dsp:nvSpPr>
        <dsp:cNvPr id="0" name=""/>
        <dsp:cNvSpPr/>
      </dsp:nvSpPr>
      <dsp:spPr>
        <a:xfrm rot="5400000">
          <a:off x="2934793" y="2594492"/>
          <a:ext cx="1350531" cy="2247254"/>
        </a:xfrm>
        <a:prstGeom prst="corner">
          <a:avLst>
            <a:gd name="adj1" fmla="val 16120"/>
            <a:gd name="adj2" fmla="val 16110"/>
          </a:avLst>
        </a:prstGeom>
        <a:solidFill>
          <a:schemeClr val="accent3">
            <a:shade val="80000"/>
            <a:hueOff val="-64499"/>
            <a:satOff val="-13247"/>
            <a:lumOff val="9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46D5E823-D9AA-48EF-9A95-A8F509FCB01F}">
      <dsp:nvSpPr>
        <dsp:cNvPr id="0" name=""/>
        <dsp:cNvSpPr/>
      </dsp:nvSpPr>
      <dsp:spPr>
        <a:xfrm>
          <a:off x="2709355" y="3265937"/>
          <a:ext cx="2028833" cy="1778391"/>
        </a:xfrm>
        <a:prstGeom prst="rect">
          <a:avLst/>
        </a:prstGeom>
        <a:noFill/>
        <a:ln w="1270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Operation resumes only from Seoul to Munsan</a:t>
          </a:r>
        </a:p>
      </dsp:txBody>
      <dsp:txXfrm>
        <a:off x="2709355" y="3265937"/>
        <a:ext cx="2028833" cy="1778391"/>
      </dsp:txXfrm>
    </dsp:sp>
    <dsp:sp modelId="{F6E24B2B-83B7-483C-BDF1-9CB8BE881991}">
      <dsp:nvSpPr>
        <dsp:cNvPr id="0" name=""/>
        <dsp:cNvSpPr/>
      </dsp:nvSpPr>
      <dsp:spPr>
        <a:xfrm>
          <a:off x="4355391" y="2429046"/>
          <a:ext cx="382798" cy="382798"/>
        </a:xfrm>
        <a:prstGeom prst="triangle">
          <a:avLst>
            <a:gd name="adj" fmla="val 100000"/>
          </a:avLst>
        </a:prstGeom>
        <a:solidFill>
          <a:schemeClr val="accent3">
            <a:shade val="80000"/>
            <a:hueOff val="-96749"/>
            <a:satOff val="-19870"/>
            <a:lumOff val="1491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AC2C33DF-A2E2-46AE-BB23-02C42D3AF10B}">
      <dsp:nvSpPr>
        <dsp:cNvPr id="0" name=""/>
        <dsp:cNvSpPr/>
      </dsp:nvSpPr>
      <dsp:spPr>
        <a:xfrm rot="5400000">
          <a:off x="5418482" y="1979900"/>
          <a:ext cx="1350531" cy="2247254"/>
        </a:xfrm>
        <a:prstGeom prst="corner">
          <a:avLst>
            <a:gd name="adj1" fmla="val 16120"/>
            <a:gd name="adj2" fmla="val 16110"/>
          </a:avLst>
        </a:prstGeom>
        <a:solidFill>
          <a:schemeClr val="accent3">
            <a:shade val="80000"/>
            <a:hueOff val="-128999"/>
            <a:satOff val="-26493"/>
            <a:lumOff val="1988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5EE8AB40-36EB-47B3-A445-437AF46AB7B0}">
      <dsp:nvSpPr>
        <dsp:cNvPr id="0" name=""/>
        <dsp:cNvSpPr/>
      </dsp:nvSpPr>
      <dsp:spPr>
        <a:xfrm>
          <a:off x="5193045" y="2651345"/>
          <a:ext cx="2028833" cy="1778391"/>
        </a:xfrm>
        <a:prstGeom prst="rect">
          <a:avLst/>
        </a:prstGeom>
        <a:noFill/>
        <a:ln w="1270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underground subway opens</a:t>
          </a:r>
        </a:p>
      </dsp:txBody>
      <dsp:txXfrm>
        <a:off x="5193045" y="2651345"/>
        <a:ext cx="2028833" cy="1778391"/>
      </dsp:txXfrm>
    </dsp:sp>
    <dsp:sp modelId="{E5670694-1207-4E5F-9E39-79E3ED50960C}">
      <dsp:nvSpPr>
        <dsp:cNvPr id="0" name=""/>
        <dsp:cNvSpPr/>
      </dsp:nvSpPr>
      <dsp:spPr>
        <a:xfrm>
          <a:off x="6839080" y="1814455"/>
          <a:ext cx="382798" cy="382798"/>
        </a:xfrm>
        <a:prstGeom prst="triangle">
          <a:avLst>
            <a:gd name="adj" fmla="val 100000"/>
          </a:avLst>
        </a:prstGeom>
        <a:solidFill>
          <a:schemeClr val="accent3">
            <a:shade val="80000"/>
            <a:hueOff val="-161249"/>
            <a:satOff val="-33116"/>
            <a:lumOff val="2485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58216B6B-8FF7-46DE-9725-E53B6AC58AB7}">
      <dsp:nvSpPr>
        <dsp:cNvPr id="0" name=""/>
        <dsp:cNvSpPr/>
      </dsp:nvSpPr>
      <dsp:spPr>
        <a:xfrm rot="5400000">
          <a:off x="7902171" y="1365309"/>
          <a:ext cx="1350531" cy="2247254"/>
        </a:xfrm>
        <a:prstGeom prst="corner">
          <a:avLst>
            <a:gd name="adj1" fmla="val 16120"/>
            <a:gd name="adj2" fmla="val 16110"/>
          </a:avLst>
        </a:prstGeom>
        <a:solidFill>
          <a:schemeClr val="accent3">
            <a:shade val="80000"/>
            <a:hueOff val="-193498"/>
            <a:satOff val="-39740"/>
            <a:lumOff val="2982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17B1A29-2E64-43C0-BC72-6481E7E13BF2}">
      <dsp:nvSpPr>
        <dsp:cNvPr id="0" name=""/>
        <dsp:cNvSpPr/>
      </dsp:nvSpPr>
      <dsp:spPr>
        <a:xfrm>
          <a:off x="7676734" y="2036754"/>
          <a:ext cx="2028833" cy="1778391"/>
        </a:xfrm>
        <a:prstGeom prst="rect">
          <a:avLst/>
        </a:prstGeom>
        <a:noFill/>
        <a:ln w="1270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Commencement of park creation</a:t>
          </a:r>
        </a:p>
        <a:p>
          <a:pPr marL="171450" lvl="1" indent="-171450" algn="l" defTabSz="711200">
            <a:lnSpc>
              <a:spcPct val="90000"/>
            </a:lnSpc>
            <a:spcBef>
              <a:spcPct val="0"/>
            </a:spcBef>
            <a:spcAft>
              <a:spcPct val="15000"/>
            </a:spcAft>
            <a:buChar char="•"/>
          </a:pPr>
          <a:r>
            <a:rPr lang="en-US" sz="1600" kern="1200" dirty="0">
              <a:solidFill>
                <a:schemeClr val="tx1"/>
              </a:solidFill>
            </a:rPr>
            <a:t>Above ground train suspended during park development</a:t>
          </a:r>
        </a:p>
      </dsp:txBody>
      <dsp:txXfrm>
        <a:off x="7676734" y="2036754"/>
        <a:ext cx="2028833" cy="1778391"/>
      </dsp:txXfrm>
    </dsp:sp>
    <dsp:sp modelId="{D4FA4A6F-55D0-4AAF-9066-913D37D5D460}">
      <dsp:nvSpPr>
        <dsp:cNvPr id="0" name=""/>
        <dsp:cNvSpPr/>
      </dsp:nvSpPr>
      <dsp:spPr>
        <a:xfrm>
          <a:off x="9322769" y="1199864"/>
          <a:ext cx="382798" cy="382798"/>
        </a:xfrm>
        <a:prstGeom prst="triangle">
          <a:avLst>
            <a:gd name="adj" fmla="val 100000"/>
          </a:avLst>
        </a:prstGeom>
        <a:solidFill>
          <a:schemeClr val="accent3">
            <a:shade val="80000"/>
            <a:hueOff val="-225748"/>
            <a:satOff val="-46363"/>
            <a:lumOff val="3479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F3DED391-7507-4563-ADA6-8A8EB4E83A6B}">
      <dsp:nvSpPr>
        <dsp:cNvPr id="0" name=""/>
        <dsp:cNvSpPr/>
      </dsp:nvSpPr>
      <dsp:spPr>
        <a:xfrm rot="5400000">
          <a:off x="10385860" y="750718"/>
          <a:ext cx="1350531" cy="2247254"/>
        </a:xfrm>
        <a:prstGeom prst="corner">
          <a:avLst>
            <a:gd name="adj1" fmla="val 16120"/>
            <a:gd name="adj2" fmla="val 16110"/>
          </a:avLst>
        </a:prstGeom>
        <a:solidFill>
          <a:schemeClr val="accent3">
            <a:shade val="80000"/>
            <a:hueOff val="-257998"/>
            <a:satOff val="-52986"/>
            <a:lumOff val="3976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67C51EA5-213C-459D-80D2-63984D2094A2}">
      <dsp:nvSpPr>
        <dsp:cNvPr id="0" name=""/>
        <dsp:cNvSpPr/>
      </dsp:nvSpPr>
      <dsp:spPr>
        <a:xfrm>
          <a:off x="10160423" y="1422163"/>
          <a:ext cx="2028833" cy="1778391"/>
        </a:xfrm>
        <a:prstGeom prst="rect">
          <a:avLst/>
        </a:prstGeom>
        <a:noFill/>
        <a:ln w="1270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Forest park is completed; commuter train resumes; above ground train is closed permanently </a:t>
          </a:r>
        </a:p>
      </dsp:txBody>
      <dsp:txXfrm>
        <a:off x="10160423" y="1422163"/>
        <a:ext cx="2028833" cy="1778391"/>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0T23:27:46.768"/>
    </inkml:context>
    <inkml:brush xml:id="br0">
      <inkml:brushProperty name="width" value="0.035" units="cm"/>
      <inkml:brushProperty name="height" value="0.035" units="cm"/>
      <inkml:brushProperty name="ignorePressure" value="1"/>
    </inkml:brush>
  </inkml:definitions>
  <inkml:trace contextRef="#ctx0" brushRef="#br0">0 0,'12701'0,"-12677"0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0T23:27:53.610"/>
    </inkml:context>
    <inkml:brush xml:id="br0">
      <inkml:brushProperty name="width" value="0.035" units="cm"/>
      <inkml:brushProperty name="height" value="0.035" units="cm"/>
      <inkml:brushProperty name="ignorePressure" value="1"/>
    </inkml:brush>
  </inkml:definitions>
  <inkml:trace contextRef="#ctx0" brushRef="#br0">0 0,'5572'0,"-5548"0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0T23:28:36.064"/>
    </inkml:context>
    <inkml:brush xml:id="br0">
      <inkml:brushProperty name="width" value="0.035" units="cm"/>
      <inkml:brushProperty name="height" value="0.035" units="cm"/>
      <inkml:brushProperty name="ignorePressure" value="1"/>
    </inkml:brush>
  </inkml:definitions>
  <inkml:trace contextRef="#ctx0" brushRef="#br0">1 0,'0'684,"0"-661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0T23:28:45.838"/>
    </inkml:context>
    <inkml:brush xml:id="br0">
      <inkml:brushProperty name="width" value="0.035" units="cm"/>
      <inkml:brushProperty name="height" value="0.035" units="cm"/>
      <inkml:brushProperty name="ignorePressure" value="1"/>
    </inkml:brush>
  </inkml:definitions>
  <inkml:trace contextRef="#ctx0" brushRef="#br0">0 1,'0'892,"0"-876</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0T23:28:55.439"/>
    </inkml:context>
    <inkml:brush xml:id="br0">
      <inkml:brushProperty name="width" value="0.035" units="cm"/>
      <inkml:brushProperty name="height" value="0.035" units="cm"/>
      <inkml:brushProperty name="ignorePressure" value="1"/>
    </inkml:brush>
  </inkml:definitions>
  <inkml:trace contextRef="#ctx0" brushRef="#br0">0 0,'0'741,"0"-730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0T23:29:05.261"/>
    </inkml:context>
    <inkml:brush xml:id="br0">
      <inkml:brushProperty name="width" value="0.035" units="cm"/>
      <inkml:brushProperty name="height" value="0.035" units="cm"/>
      <inkml:brushProperty name="ignorePressure" value="1"/>
    </inkml:brush>
  </inkml:definitions>
  <inkml:trace contextRef="#ctx0" brushRef="#br0">1 0,'0'918,"0"-902</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0T23:29:12.927"/>
    </inkml:context>
    <inkml:brush xml:id="br0">
      <inkml:brushProperty name="width" value="0.035" units="cm"/>
      <inkml:brushProperty name="height" value="0.035" units="cm"/>
      <inkml:brushProperty name="ignorePressure" value="1"/>
    </inkml:brush>
  </inkml:definitions>
  <inkml:trace contextRef="#ctx0" brushRef="#br0">0 0,'0'569,"0"-556</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0T23:28:00.335"/>
    </inkml:context>
    <inkml:brush xml:id="br0">
      <inkml:brushProperty name="width" value="0.035" units="cm"/>
      <inkml:brushProperty name="height" value="0.035" units="cm"/>
      <inkml:brushProperty name="ignorePressure" value="1"/>
    </inkml:brush>
  </inkml:definitions>
  <inkml:trace contextRef="#ctx0" brushRef="#br0">1 0,'5572'0,"-5548"0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0T23:28:02.944"/>
    </inkml:context>
    <inkml:brush xml:id="br0">
      <inkml:brushProperty name="width" value="0.035" units="cm"/>
      <inkml:brushProperty name="height" value="0.035" units="cm"/>
      <inkml:brushProperty name="ignorePressure" value="1"/>
    </inkml:brush>
  </inkml:definitions>
  <inkml:trace contextRef="#ctx0" brushRef="#br0">1 0,'2959'0,"-2940"0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0T23:29:23.307"/>
    </inkml:context>
    <inkml:brush xml:id="br0">
      <inkml:brushProperty name="width" value="0.035" units="cm"/>
      <inkml:brushProperty name="height" value="0.035" units="cm"/>
      <inkml:brushProperty name="ignorePressure" value="1"/>
    </inkml:brush>
  </inkml:definitions>
  <inkml:trace contextRef="#ctx0" brushRef="#br0">0 190,'0'565,"0"-1295,0 706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BFBD67-E3AC-4820-9FCC-59DFBD5AE74D}" type="datetimeFigureOut">
              <a:rPr lang="en-US" smtClean="0"/>
              <a:t>2/15/2026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0C3A25-F9CA-43CA-B96B-D65128DFCF85}" type="slidenum">
              <a:rPr lang="en-US" smtClean="0"/>
              <a:t>‹#›</a:t>
            </a:fld>
            <a:endParaRPr lang="en-US"/>
          </a:p>
        </p:txBody>
      </p:sp>
    </p:spTree>
    <p:extLst>
      <p:ext uri="{BB962C8B-B14F-4D97-AF65-F5344CB8AC3E}">
        <p14:creationId xmlns:p14="http://schemas.microsoft.com/office/powerpoint/2010/main" val="1017526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Introduce Gyeongui (jong-</a:t>
            </a:r>
            <a:r>
              <a:rPr lang="en-US" sz="1200" b="0" i="0" u="none" strike="noStrike" kern="1200" dirty="0" err="1">
                <a:solidFill>
                  <a:schemeClr val="tx1"/>
                </a:solidFill>
                <a:effectLst/>
                <a:latin typeface="+mn-lt"/>
                <a:ea typeface="+mn-ea"/>
                <a:cs typeface="+mn-cs"/>
              </a:rPr>
              <a:t>jue</a:t>
            </a:r>
            <a:r>
              <a:rPr lang="en-US" sz="1200" b="0" i="0" u="none" strike="noStrike" kern="1200" dirty="0">
                <a:solidFill>
                  <a:schemeClr val="tx1"/>
                </a:solidFill>
                <a:effectLst/>
                <a:latin typeface="+mn-lt"/>
                <a:ea typeface="+mn-ea"/>
                <a:cs typeface="+mn-cs"/>
              </a:rPr>
              <a:t>) Line Forest Park as the case study.</a:t>
            </a:r>
            <a:endParaRPr lang="en-US" b="0" dirty="0">
              <a:effectLst/>
            </a:endParaRPr>
          </a:p>
          <a:p>
            <a:pPr rtl="0"/>
            <a:r>
              <a:rPr lang="en-US" sz="1200" b="0" i="0" u="none" strike="noStrike" kern="1200" dirty="0">
                <a:solidFill>
                  <a:schemeClr val="tx1"/>
                </a:solidFill>
                <a:effectLst/>
                <a:latin typeface="+mn-lt"/>
                <a:ea typeface="+mn-ea"/>
                <a:cs typeface="+mn-cs"/>
              </a:rPr>
              <a:t>Preview what will be covered: </a:t>
            </a:r>
            <a:endParaRPr lang="en-US" b="0" dirty="0">
              <a:effectLst/>
            </a:endParaRPr>
          </a:p>
          <a:p>
            <a:pPr rtl="0" fontAlgn="base"/>
            <a:r>
              <a:rPr lang="en-US" sz="1200" b="0" i="0" u="none" strike="noStrike" kern="1200" dirty="0">
                <a:solidFill>
                  <a:schemeClr val="tx1"/>
                </a:solidFill>
                <a:effectLst/>
                <a:latin typeface="+mn-lt"/>
                <a:ea typeface="+mn-ea"/>
                <a:cs typeface="+mn-cs"/>
              </a:rPr>
              <a:t>Description of the park</a:t>
            </a:r>
          </a:p>
          <a:p>
            <a:pPr rtl="0" fontAlgn="base"/>
            <a:r>
              <a:rPr lang="en-US" sz="1200" b="0" i="0" u="none" strike="noStrike" kern="1200" dirty="0">
                <a:solidFill>
                  <a:schemeClr val="tx1"/>
                </a:solidFill>
                <a:effectLst/>
                <a:latin typeface="+mn-lt"/>
                <a:ea typeface="+mn-ea"/>
                <a:cs typeface="+mn-cs"/>
              </a:rPr>
              <a:t>Context</a:t>
            </a:r>
          </a:p>
          <a:p>
            <a:pPr rtl="0" fontAlgn="base"/>
            <a:r>
              <a:rPr lang="en-US" sz="1200" b="0" i="0" u="none" strike="noStrike" kern="1200" dirty="0">
                <a:solidFill>
                  <a:schemeClr val="tx1"/>
                </a:solidFill>
                <a:effectLst/>
                <a:latin typeface="+mn-lt"/>
                <a:ea typeface="+mn-ea"/>
                <a:cs typeface="+mn-cs"/>
              </a:rPr>
              <a:t>Evidence of gentrification and comparison</a:t>
            </a:r>
          </a:p>
          <a:p>
            <a:pPr rtl="0" fontAlgn="base"/>
            <a:r>
              <a:rPr lang="en-US" sz="1200" b="0" i="0" u="none" strike="noStrike" kern="1200" dirty="0">
                <a:solidFill>
                  <a:schemeClr val="tx1"/>
                </a:solidFill>
                <a:effectLst/>
                <a:latin typeface="+mn-lt"/>
                <a:ea typeface="+mn-ea"/>
                <a:cs typeface="+mn-cs"/>
              </a:rPr>
              <a:t>Connection to readings</a:t>
            </a:r>
          </a:p>
          <a:p>
            <a:pPr rtl="0" fontAlgn="base"/>
            <a:r>
              <a:rPr lang="en-US" sz="1200" b="0" i="0" u="none" strike="noStrike" kern="1200" dirty="0">
                <a:solidFill>
                  <a:schemeClr val="tx1"/>
                </a:solidFill>
                <a:effectLst/>
                <a:latin typeface="+mn-lt"/>
                <a:ea typeface="+mn-ea"/>
                <a:cs typeface="+mn-cs"/>
              </a:rPr>
              <a:t>relevance</a:t>
            </a:r>
          </a:p>
          <a:p>
            <a:endParaRPr lang="en-US" dirty="0"/>
          </a:p>
        </p:txBody>
      </p:sp>
      <p:sp>
        <p:nvSpPr>
          <p:cNvPr id="4" name="Slide Number Placeholder 3"/>
          <p:cNvSpPr>
            <a:spLocks noGrp="1"/>
          </p:cNvSpPr>
          <p:nvPr>
            <p:ph type="sldNum" sz="quarter" idx="5"/>
          </p:nvPr>
        </p:nvSpPr>
        <p:spPr/>
        <p:txBody>
          <a:bodyPr/>
          <a:lstStyle/>
          <a:p>
            <a:fld id="{9C0C3A25-F9CA-43CA-B96B-D65128DFCF85}" type="slidenum">
              <a:rPr lang="en-US" smtClean="0"/>
              <a:t>1</a:t>
            </a:fld>
            <a:endParaRPr lang="en-US"/>
          </a:p>
        </p:txBody>
      </p:sp>
    </p:spTree>
    <p:extLst>
      <p:ext uri="{BB962C8B-B14F-4D97-AF65-F5344CB8AC3E}">
        <p14:creationId xmlns:p14="http://schemas.microsoft.com/office/powerpoint/2010/main" val="3961465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Define terms</a:t>
            </a:r>
          </a:p>
          <a:p>
            <a:endParaRPr lang="en-US" dirty="0"/>
          </a:p>
          <a:p>
            <a:r>
              <a:rPr lang="en-US" dirty="0"/>
              <a:t>Green gentrification is a tricky subject because usually parks and green infrastructure is meant to serve a community that is already established but can often end up displacing those who it was meant to serve. </a:t>
            </a:r>
          </a:p>
        </p:txBody>
      </p:sp>
      <p:sp>
        <p:nvSpPr>
          <p:cNvPr id="4" name="Slide Number Placeholder 3"/>
          <p:cNvSpPr>
            <a:spLocks noGrp="1"/>
          </p:cNvSpPr>
          <p:nvPr>
            <p:ph type="sldNum" sz="quarter" idx="5"/>
          </p:nvPr>
        </p:nvSpPr>
        <p:spPr/>
        <p:txBody>
          <a:bodyPr/>
          <a:lstStyle/>
          <a:p>
            <a:fld id="{9C0C3A25-F9CA-43CA-B96B-D65128DFCF85}" type="slidenum">
              <a:rPr lang="en-US" smtClean="0"/>
              <a:t>2</a:t>
            </a:fld>
            <a:endParaRPr lang="en-US"/>
          </a:p>
        </p:txBody>
      </p:sp>
    </p:spTree>
    <p:extLst>
      <p:ext uri="{BB962C8B-B14F-4D97-AF65-F5344CB8AC3E}">
        <p14:creationId xmlns:p14="http://schemas.microsoft.com/office/powerpoint/2010/main" val="2333581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In what ways can urban planning policies proactively address the negative effects of gentrification associated with public park development?</a:t>
            </a:r>
          </a:p>
          <a:p>
            <a:endParaRPr lang="en-US" dirty="0"/>
          </a:p>
        </p:txBody>
      </p:sp>
      <p:sp>
        <p:nvSpPr>
          <p:cNvPr id="4" name="Slide Number Placeholder 3"/>
          <p:cNvSpPr>
            <a:spLocks noGrp="1"/>
          </p:cNvSpPr>
          <p:nvPr>
            <p:ph type="sldNum" sz="quarter" idx="5"/>
          </p:nvPr>
        </p:nvSpPr>
        <p:spPr/>
        <p:txBody>
          <a:bodyPr/>
          <a:lstStyle/>
          <a:p>
            <a:fld id="{9C0C3A25-F9CA-43CA-B96B-D65128DFCF85}" type="slidenum">
              <a:rPr lang="en-US" smtClean="0"/>
              <a:t>3</a:t>
            </a:fld>
            <a:endParaRPr lang="en-US"/>
          </a:p>
        </p:txBody>
      </p:sp>
    </p:spTree>
    <p:extLst>
      <p:ext uri="{BB962C8B-B14F-4D97-AF65-F5344CB8AC3E}">
        <p14:creationId xmlns:p14="http://schemas.microsoft.com/office/powerpoint/2010/main" val="3061295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Introduce section, mention quotes</a:t>
            </a:r>
            <a:endParaRPr lang="en-US" dirty="0"/>
          </a:p>
        </p:txBody>
      </p:sp>
      <p:sp>
        <p:nvSpPr>
          <p:cNvPr id="4" name="Slide Number Placeholder 3"/>
          <p:cNvSpPr>
            <a:spLocks noGrp="1"/>
          </p:cNvSpPr>
          <p:nvPr>
            <p:ph type="sldNum" sz="quarter" idx="5"/>
          </p:nvPr>
        </p:nvSpPr>
        <p:spPr/>
        <p:txBody>
          <a:bodyPr/>
          <a:lstStyle/>
          <a:p>
            <a:fld id="{9C0C3A25-F9CA-43CA-B96B-D65128DFCF85}" type="slidenum">
              <a:rPr lang="en-US" smtClean="0"/>
              <a:t>4</a:t>
            </a:fld>
            <a:endParaRPr lang="en-US"/>
          </a:p>
        </p:txBody>
      </p:sp>
    </p:spTree>
    <p:extLst>
      <p:ext uri="{BB962C8B-B14F-4D97-AF65-F5344CB8AC3E}">
        <p14:creationId xmlns:p14="http://schemas.microsoft.com/office/powerpoint/2010/main" val="3378377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Gyeongui Line Forest Park is a linear urban park in western Seoul, South Korea, created along the former Gyeongui railway line. It stretches through neighborhoods such as </a:t>
            </a:r>
            <a:r>
              <a:rPr lang="en-US" dirty="0" err="1"/>
              <a:t>Yeonnam</a:t>
            </a:r>
            <a:r>
              <a:rPr lang="en-US" dirty="0"/>
              <a:t>-dong and extends toward areas near Hongik University in the Mapo District. The park weaves between dense residential and commercial blocks, serving as a green corridor that connects local streets, cafes, and transit stations.</a:t>
            </a:r>
          </a:p>
        </p:txBody>
      </p:sp>
      <p:sp>
        <p:nvSpPr>
          <p:cNvPr id="4" name="Slide Number Placeholder 3"/>
          <p:cNvSpPr>
            <a:spLocks noGrp="1"/>
          </p:cNvSpPr>
          <p:nvPr>
            <p:ph type="sldNum" sz="quarter" idx="5"/>
          </p:nvPr>
        </p:nvSpPr>
        <p:spPr/>
        <p:txBody>
          <a:bodyPr/>
          <a:lstStyle/>
          <a:p>
            <a:fld id="{9C0C3A25-F9CA-43CA-B96B-D65128DFCF85}" type="slidenum">
              <a:rPr lang="en-US" smtClean="0"/>
              <a:t>5</a:t>
            </a:fld>
            <a:endParaRPr lang="en-US"/>
          </a:p>
        </p:txBody>
      </p:sp>
    </p:spTree>
    <p:extLst>
      <p:ext uri="{BB962C8B-B14F-4D97-AF65-F5344CB8AC3E}">
        <p14:creationId xmlns:p14="http://schemas.microsoft.com/office/powerpoint/2010/main" val="2447809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Designed as a mixed use (cargo and passenger) connector between north and south </a:t>
            </a:r>
            <a:r>
              <a:rPr lang="en-US" sz="1200" b="0" i="0" u="none" strike="noStrike" kern="1200" dirty="0" err="1">
                <a:solidFill>
                  <a:schemeClr val="tx1"/>
                </a:solidFill>
                <a:effectLst/>
                <a:latin typeface="+mn-lt"/>
                <a:ea typeface="+mn-ea"/>
                <a:cs typeface="+mn-cs"/>
              </a:rPr>
              <a:t>korea</a:t>
            </a:r>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Mostly served commuters in Seoul after north Korea split</a:t>
            </a:r>
          </a:p>
          <a:p>
            <a:pPr rtl="0" fontAlgn="base"/>
            <a:r>
              <a:rPr lang="en-US" sz="1200" b="0" i="0" u="none" strike="noStrike" kern="1200" dirty="0">
                <a:solidFill>
                  <a:schemeClr val="tx1"/>
                </a:solidFill>
                <a:effectLst/>
                <a:latin typeface="+mn-lt"/>
                <a:ea typeface="+mn-ea"/>
                <a:cs typeface="+mn-cs"/>
              </a:rPr>
              <a:t>Turned into a subway line underground</a:t>
            </a:r>
          </a:p>
          <a:p>
            <a:pPr rtl="0" fontAlgn="base"/>
            <a:r>
              <a:rPr lang="en-US" sz="1200" b="0" i="0" u="none" strike="noStrike" kern="1200" dirty="0">
                <a:solidFill>
                  <a:schemeClr val="tx1"/>
                </a:solidFill>
                <a:effectLst/>
                <a:latin typeface="+mn-lt"/>
                <a:ea typeface="+mn-ea"/>
                <a:cs typeface="+mn-cs"/>
              </a:rPr>
              <a:t>Cargo operations ceased in the city</a:t>
            </a:r>
          </a:p>
          <a:p>
            <a:endParaRPr lang="en-US" dirty="0"/>
          </a:p>
          <a:p>
            <a:pPr rtl="0" fontAlgn="base"/>
            <a:br>
              <a:rPr lang="en-US" b="0" dirty="0">
                <a:effectLst/>
              </a:rPr>
            </a:br>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10-60 meters wide</a:t>
            </a:r>
          </a:p>
          <a:p>
            <a:pPr rtl="0" fontAlgn="base"/>
            <a:r>
              <a:rPr lang="en-US" sz="1200" b="0" i="0" u="none" strike="noStrike" kern="1200" dirty="0">
                <a:solidFill>
                  <a:schemeClr val="tx1"/>
                </a:solidFill>
                <a:effectLst/>
                <a:latin typeface="+mn-lt"/>
                <a:ea typeface="+mn-ea"/>
                <a:cs typeface="+mn-cs"/>
              </a:rPr>
              <a:t>Vastly different in each neighborhood</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Space designed to be appropriated</a:t>
            </a:r>
          </a:p>
          <a:p>
            <a:pPr rtl="0" fontAlgn="base"/>
            <a:r>
              <a:rPr lang="en-US" sz="1200" b="0" i="0" u="none" strike="noStrike" kern="1200" dirty="0">
                <a:solidFill>
                  <a:schemeClr val="tx1"/>
                </a:solidFill>
                <a:effectLst/>
                <a:latin typeface="+mn-lt"/>
                <a:ea typeface="+mn-ea"/>
                <a:cs typeface="+mn-cs"/>
              </a:rPr>
              <a:t>Huge neighborhood level contribution to each section to meet the needs of the residents</a:t>
            </a:r>
          </a:p>
          <a:p>
            <a:pPr rtl="0" fontAlgn="base"/>
            <a:r>
              <a:rPr lang="en-US" sz="1200" b="0" i="0" u="none" strike="noStrike" kern="1200" dirty="0">
                <a:solidFill>
                  <a:schemeClr val="tx1"/>
                </a:solidFill>
                <a:effectLst/>
                <a:latin typeface="+mn-lt"/>
                <a:ea typeface="+mn-ea"/>
                <a:cs typeface="+mn-cs"/>
              </a:rPr>
              <a:t>Used New York’s High Line and Chicago 606 rail as precedents </a:t>
            </a:r>
          </a:p>
          <a:p>
            <a:endParaRPr lang="en-US" dirty="0"/>
          </a:p>
        </p:txBody>
      </p:sp>
      <p:sp>
        <p:nvSpPr>
          <p:cNvPr id="4" name="Slide Number Placeholder 3"/>
          <p:cNvSpPr>
            <a:spLocks noGrp="1"/>
          </p:cNvSpPr>
          <p:nvPr>
            <p:ph type="sldNum" sz="quarter" idx="5"/>
          </p:nvPr>
        </p:nvSpPr>
        <p:spPr/>
        <p:txBody>
          <a:bodyPr/>
          <a:lstStyle/>
          <a:p>
            <a:fld id="{9C0C3A25-F9CA-43CA-B96B-D65128DFCF85}" type="slidenum">
              <a:rPr lang="en-US" smtClean="0"/>
              <a:t>6</a:t>
            </a:fld>
            <a:endParaRPr lang="en-US"/>
          </a:p>
        </p:txBody>
      </p:sp>
    </p:spTree>
    <p:extLst>
      <p:ext uri="{BB962C8B-B14F-4D97-AF65-F5344CB8AC3E}">
        <p14:creationId xmlns:p14="http://schemas.microsoft.com/office/powerpoint/2010/main" val="2227268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Gongdeok</a:t>
            </a:r>
            <a:r>
              <a:rPr lang="en-US" b="1" dirty="0"/>
              <a:t> Section</a:t>
            </a:r>
          </a:p>
          <a:p>
            <a:r>
              <a:rPr lang="en-US" dirty="0"/>
              <a:t>Near </a:t>
            </a:r>
            <a:r>
              <a:rPr lang="en-US" dirty="0" err="1"/>
              <a:t>Gongdeok</a:t>
            </a:r>
            <a:r>
              <a:rPr lang="en-US" dirty="0"/>
              <a:t> Station, the park shifts toward a more infrastructural and commuter-focused character. Surrounded by office buildings and high-rise residential towers, this section offers shaded seating areas and landscaped strips that provide relief from the dense built environment. The atmosphere is calmer and less commercial than </a:t>
            </a:r>
            <a:r>
              <a:rPr lang="en-US" dirty="0" err="1"/>
              <a:t>Yeonnam</a:t>
            </a:r>
            <a:r>
              <a:rPr lang="en-US" dirty="0"/>
              <a:t>-dong, functioning primarily as a green corridor for daily transit and neighborhood recreation. Here, the park’s role as connective urban infrastructure becomes especially evident, linking transit nodes with surrounding communities.</a:t>
            </a:r>
          </a:p>
          <a:p>
            <a:endParaRPr lang="en-US" dirty="0"/>
          </a:p>
        </p:txBody>
      </p:sp>
      <p:sp>
        <p:nvSpPr>
          <p:cNvPr id="4" name="Slide Number Placeholder 3"/>
          <p:cNvSpPr>
            <a:spLocks noGrp="1"/>
          </p:cNvSpPr>
          <p:nvPr>
            <p:ph type="sldNum" sz="quarter" idx="5"/>
          </p:nvPr>
        </p:nvSpPr>
        <p:spPr/>
        <p:txBody>
          <a:bodyPr/>
          <a:lstStyle/>
          <a:p>
            <a:fld id="{9C0C3A25-F9CA-43CA-B96B-D65128DFCF85}" type="slidenum">
              <a:rPr lang="en-US" smtClean="0"/>
              <a:t>7</a:t>
            </a:fld>
            <a:endParaRPr lang="en-US"/>
          </a:p>
        </p:txBody>
      </p:sp>
    </p:spTree>
    <p:extLst>
      <p:ext uri="{BB962C8B-B14F-4D97-AF65-F5344CB8AC3E}">
        <p14:creationId xmlns:p14="http://schemas.microsoft.com/office/powerpoint/2010/main" val="1674587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Hongdae (Hongik University) Section</a:t>
            </a:r>
          </a:p>
          <a:p>
            <a:r>
              <a:rPr lang="en-US" dirty="0"/>
              <a:t>Adjacent to Hongik University, this portion of the park reflects the creative and youthful identity of the Hongdae district. The space widens in places to accommodate performances, busking, and spontaneous gatherings tied to the area’s arts culture. Hardscape plazas mix with planted zones, allowing the park to function both as green infrastructure and as flexible event space. This section blurs the boundary between campus life, nightlife, and public open space, making it one of the most dynamic stretches of the corridor.</a:t>
            </a:r>
          </a:p>
        </p:txBody>
      </p:sp>
      <p:sp>
        <p:nvSpPr>
          <p:cNvPr id="4" name="Slide Number Placeholder 3"/>
          <p:cNvSpPr>
            <a:spLocks noGrp="1"/>
          </p:cNvSpPr>
          <p:nvPr>
            <p:ph type="sldNum" sz="quarter" idx="5"/>
          </p:nvPr>
        </p:nvSpPr>
        <p:spPr/>
        <p:txBody>
          <a:bodyPr/>
          <a:lstStyle/>
          <a:p>
            <a:fld id="{9C0C3A25-F9CA-43CA-B96B-D65128DFCF85}" type="slidenum">
              <a:rPr lang="en-US" smtClean="0"/>
              <a:t>8</a:t>
            </a:fld>
            <a:endParaRPr lang="en-US"/>
          </a:p>
        </p:txBody>
      </p:sp>
    </p:spTree>
    <p:extLst>
      <p:ext uri="{BB962C8B-B14F-4D97-AF65-F5344CB8AC3E}">
        <p14:creationId xmlns:p14="http://schemas.microsoft.com/office/powerpoint/2010/main" val="37701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Yeonnam</a:t>
            </a:r>
            <a:r>
              <a:rPr lang="en-US" b="1" dirty="0"/>
              <a:t>-dong Section</a:t>
            </a:r>
          </a:p>
          <a:p>
            <a:r>
              <a:rPr lang="en-US" dirty="0"/>
              <a:t>The </a:t>
            </a:r>
            <a:r>
              <a:rPr lang="en-US" dirty="0" err="1"/>
              <a:t>Yeonnam</a:t>
            </a:r>
            <a:r>
              <a:rPr lang="en-US" dirty="0"/>
              <a:t>-dong stretch of Gyeongui Line Forest Park is one of its most well-known and socially active segments, running through a dense residential and café-lined neighborhood in western Seoul. Built along the former Gyeongui railway corridor, it maintains a narrow, linear form with lawns, trees, and pedestrian paths closely integrated with surrounding storefronts. The park acts as an outdoor living room for the neighborhood, where daily routines, informal gatherings, and evening strolls overlap. Its human-scale edges and direct interface with small businesses give it an intimate, community-oriented atmosphere.</a:t>
            </a:r>
          </a:p>
          <a:p>
            <a:endParaRPr lang="en-US" dirty="0"/>
          </a:p>
        </p:txBody>
      </p:sp>
      <p:sp>
        <p:nvSpPr>
          <p:cNvPr id="4" name="Slide Number Placeholder 3"/>
          <p:cNvSpPr>
            <a:spLocks noGrp="1"/>
          </p:cNvSpPr>
          <p:nvPr>
            <p:ph type="sldNum" sz="quarter" idx="5"/>
          </p:nvPr>
        </p:nvSpPr>
        <p:spPr/>
        <p:txBody>
          <a:bodyPr/>
          <a:lstStyle/>
          <a:p>
            <a:fld id="{9C0C3A25-F9CA-43CA-B96B-D65128DFCF85}" type="slidenum">
              <a:rPr lang="en-US" smtClean="0"/>
              <a:t>9</a:t>
            </a:fld>
            <a:endParaRPr lang="en-US"/>
          </a:p>
        </p:txBody>
      </p:sp>
    </p:spTree>
    <p:extLst>
      <p:ext uri="{BB962C8B-B14F-4D97-AF65-F5344CB8AC3E}">
        <p14:creationId xmlns:p14="http://schemas.microsoft.com/office/powerpoint/2010/main" val="4810827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Sinchon Section</a:t>
            </a:r>
          </a:p>
          <a:p>
            <a:r>
              <a:rPr lang="en-US" dirty="0"/>
              <a:t>The Sinchon segment connects academic and commercial districts, serving as a transitional landscape between university areas and more residential neighborhoods. Its design emphasizes walking paths and vegetated buffers that soften adjacent traffic corridors while maintaining the linear continuity of the former rail line. Compared to Hongdae, activity here is more movement-oriented, with pedestrians and cyclists using the corridor as a through-route. The park provides much-needed greenery within a highly urbanized context, reinforcing connectivity across district boundaries.</a:t>
            </a:r>
          </a:p>
          <a:p>
            <a:endParaRPr lang="en-US" dirty="0"/>
          </a:p>
        </p:txBody>
      </p:sp>
      <p:sp>
        <p:nvSpPr>
          <p:cNvPr id="4" name="Slide Number Placeholder 3"/>
          <p:cNvSpPr>
            <a:spLocks noGrp="1"/>
          </p:cNvSpPr>
          <p:nvPr>
            <p:ph type="sldNum" sz="quarter" idx="5"/>
          </p:nvPr>
        </p:nvSpPr>
        <p:spPr/>
        <p:txBody>
          <a:bodyPr/>
          <a:lstStyle/>
          <a:p>
            <a:fld id="{9C0C3A25-F9CA-43CA-B96B-D65128DFCF85}" type="slidenum">
              <a:rPr lang="en-US" smtClean="0"/>
              <a:t>10</a:t>
            </a:fld>
            <a:endParaRPr lang="en-US"/>
          </a:p>
        </p:txBody>
      </p:sp>
    </p:spTree>
    <p:extLst>
      <p:ext uri="{BB962C8B-B14F-4D97-AF65-F5344CB8AC3E}">
        <p14:creationId xmlns:p14="http://schemas.microsoft.com/office/powerpoint/2010/main" val="3483700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0C3A25-F9CA-43CA-B96B-D65128DFCF85}" type="slidenum">
              <a:rPr lang="en-US" smtClean="0"/>
              <a:t>11</a:t>
            </a:fld>
            <a:endParaRPr lang="en-US"/>
          </a:p>
        </p:txBody>
      </p:sp>
    </p:spTree>
    <p:extLst>
      <p:ext uri="{BB962C8B-B14F-4D97-AF65-F5344CB8AC3E}">
        <p14:creationId xmlns:p14="http://schemas.microsoft.com/office/powerpoint/2010/main" val="29995745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Lack of visuals due to lack of information</a:t>
            </a:r>
          </a:p>
          <a:p>
            <a:endParaRPr lang="en-US" dirty="0"/>
          </a:p>
          <a:p>
            <a:r>
              <a:rPr lang="en-US" dirty="0"/>
              <a:t>Local civic groups (community programming).</a:t>
            </a:r>
          </a:p>
          <a:p>
            <a:r>
              <a:rPr lang="en-US" dirty="0"/>
              <a:t>Collaboration with hundreds of local designers and artists who are not always credited.</a:t>
            </a:r>
          </a:p>
        </p:txBody>
      </p:sp>
      <p:sp>
        <p:nvSpPr>
          <p:cNvPr id="4" name="Slide Number Placeholder 3"/>
          <p:cNvSpPr>
            <a:spLocks noGrp="1"/>
          </p:cNvSpPr>
          <p:nvPr>
            <p:ph type="sldNum" sz="quarter" idx="5"/>
          </p:nvPr>
        </p:nvSpPr>
        <p:spPr/>
        <p:txBody>
          <a:bodyPr/>
          <a:lstStyle/>
          <a:p>
            <a:fld id="{9C0C3A25-F9CA-43CA-B96B-D65128DFCF85}" type="slidenum">
              <a:rPr lang="en-US" smtClean="0"/>
              <a:t>12</a:t>
            </a:fld>
            <a:endParaRPr lang="en-US"/>
          </a:p>
        </p:txBody>
      </p:sp>
    </p:spTree>
    <p:extLst>
      <p:ext uri="{BB962C8B-B14F-4D97-AF65-F5344CB8AC3E}">
        <p14:creationId xmlns:p14="http://schemas.microsoft.com/office/powerpoint/2010/main" val="6084255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Gentrification was </a:t>
            </a:r>
            <a:r>
              <a:rPr lang="en-US" i="1" dirty="0"/>
              <a:t>not</a:t>
            </a:r>
            <a:r>
              <a:rPr lang="en-US" dirty="0"/>
              <a:t> a major planning concern at the outset.</a:t>
            </a:r>
          </a:p>
          <a:p>
            <a:pPr marL="171450" indent="-171450">
              <a:buFont typeface="Arial" panose="020B0604020202020204" pitchFamily="34" charset="0"/>
              <a:buChar char="•"/>
            </a:pPr>
            <a:r>
              <a:rPr lang="en-US" dirty="0"/>
              <a:t>At that time, green gentrification was not yet a major part of South Korean planning discourse.</a:t>
            </a:r>
          </a:p>
          <a:p>
            <a:pPr marL="628650" lvl="1" indent="-171450">
              <a:buFont typeface="Arial" panose="020B0604020202020204" pitchFamily="34" charset="0"/>
              <a:buChar char="•"/>
            </a:pPr>
            <a:r>
              <a:rPr lang="en-US" dirty="0"/>
              <a:t>Korean planning agencies emphasized </a:t>
            </a:r>
            <a:r>
              <a:rPr lang="en-US" i="1" dirty="0"/>
              <a:t>beautification, sustainability,</a:t>
            </a:r>
            <a:r>
              <a:rPr lang="en-US" dirty="0"/>
              <a:t> and </a:t>
            </a:r>
            <a:r>
              <a:rPr lang="en-US" i="1" dirty="0"/>
              <a:t>tourism</a:t>
            </a:r>
            <a:r>
              <a:rPr lang="en-US" dirty="0"/>
              <a:t>, not social equity or displacement.</a:t>
            </a:r>
          </a:p>
          <a:p>
            <a:pPr marL="628650" lvl="1" indent="-171450">
              <a:buFont typeface="Arial" panose="020B0604020202020204" pitchFamily="34" charset="0"/>
              <a:buChar char="•"/>
            </a:pPr>
            <a:r>
              <a:rPr lang="en-US" dirty="0"/>
              <a:t>Most Korean urban regeneration projects focused on </a:t>
            </a:r>
            <a:r>
              <a:rPr lang="en-US" i="1" dirty="0"/>
              <a:t>physical and environmental</a:t>
            </a:r>
            <a:r>
              <a:rPr lang="en-US" dirty="0"/>
              <a:t> renewal, not </a:t>
            </a:r>
            <a:r>
              <a:rPr lang="en-US" i="1" dirty="0"/>
              <a:t>socioeconomic</a:t>
            </a:r>
            <a:r>
              <a:rPr lang="en-US" dirty="0"/>
              <a:t> protection.</a:t>
            </a:r>
            <a:br>
              <a:rPr lang="en-US" dirty="0"/>
            </a:br>
            <a:endParaRPr lang="en-US" dirty="0"/>
          </a:p>
          <a:p>
            <a:pPr marL="171450" indent="-171450">
              <a:buFont typeface="Arial" panose="020B0604020202020204" pitchFamily="34" charset="0"/>
              <a:buChar char="•"/>
            </a:pPr>
            <a:r>
              <a:rPr lang="en-US" dirty="0"/>
              <a:t>There is no record of policies such as rent stabilization, community benefit agreements, or affordable housing protections being tied to the Gyeongui Line project.</a:t>
            </a:r>
          </a:p>
          <a:p>
            <a:pPr marL="171450" indent="-171450">
              <a:buFont typeface="Arial" panose="020B0604020202020204" pitchFamily="34" charset="0"/>
              <a:buChar char="•"/>
            </a:pPr>
            <a:r>
              <a:rPr lang="en-US" dirty="0"/>
              <a:t>The surrounding </a:t>
            </a:r>
            <a:r>
              <a:rPr lang="en-US" dirty="0" err="1"/>
              <a:t>Yeonnam</a:t>
            </a:r>
            <a:r>
              <a:rPr lang="en-US" dirty="0"/>
              <a:t>-dong neighborhood was already experiencing small-scale gentrification before the park opened (due to its location near Hongdae University and a rising creative class).</a:t>
            </a:r>
          </a:p>
          <a:p>
            <a:pPr marL="171450" indent="-171450">
              <a:buFont typeface="Arial" panose="020B0604020202020204" pitchFamily="34" charset="0"/>
              <a:buChar char="•"/>
            </a:pPr>
            <a:r>
              <a:rPr lang="en-US" dirty="0"/>
              <a:t>The park accelerated and concentrated these trends by boosting the area’s desirability and visibility</a:t>
            </a:r>
          </a:p>
          <a:p>
            <a:pPr lvl="1"/>
            <a:br>
              <a:rPr lang="en-US" dirty="0"/>
            </a:br>
            <a:endParaRPr lang="en-US" sz="1100" dirty="0"/>
          </a:p>
          <a:p>
            <a:endParaRPr lang="en-US" dirty="0"/>
          </a:p>
        </p:txBody>
      </p:sp>
      <p:sp>
        <p:nvSpPr>
          <p:cNvPr id="4" name="Slide Number Placeholder 3"/>
          <p:cNvSpPr>
            <a:spLocks noGrp="1"/>
          </p:cNvSpPr>
          <p:nvPr>
            <p:ph type="sldNum" sz="quarter" idx="5"/>
          </p:nvPr>
        </p:nvSpPr>
        <p:spPr/>
        <p:txBody>
          <a:bodyPr/>
          <a:lstStyle/>
          <a:p>
            <a:fld id="{9C0C3A25-F9CA-43CA-B96B-D65128DFCF85}" type="slidenum">
              <a:rPr lang="en-US" smtClean="0"/>
              <a:t>15</a:t>
            </a:fld>
            <a:endParaRPr lang="en-US"/>
          </a:p>
        </p:txBody>
      </p:sp>
    </p:spTree>
    <p:extLst>
      <p:ext uri="{BB962C8B-B14F-4D97-AF65-F5344CB8AC3E}">
        <p14:creationId xmlns:p14="http://schemas.microsoft.com/office/powerpoint/2010/main" val="22749186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Keep in mind that gentrification was not a consideration when designing the Gyeongui line park </a:t>
            </a:r>
          </a:p>
        </p:txBody>
      </p:sp>
      <p:sp>
        <p:nvSpPr>
          <p:cNvPr id="4" name="Slide Number Placeholder 3"/>
          <p:cNvSpPr>
            <a:spLocks noGrp="1"/>
          </p:cNvSpPr>
          <p:nvPr>
            <p:ph type="sldNum" sz="quarter" idx="5"/>
          </p:nvPr>
        </p:nvSpPr>
        <p:spPr/>
        <p:txBody>
          <a:bodyPr/>
          <a:lstStyle/>
          <a:p>
            <a:fld id="{9C0C3A25-F9CA-43CA-B96B-D65128DFCF85}" type="slidenum">
              <a:rPr lang="en-US" smtClean="0"/>
              <a:t>16</a:t>
            </a:fld>
            <a:endParaRPr lang="en-US"/>
          </a:p>
        </p:txBody>
      </p:sp>
    </p:spTree>
    <p:extLst>
      <p:ext uri="{BB962C8B-B14F-4D97-AF65-F5344CB8AC3E}">
        <p14:creationId xmlns:p14="http://schemas.microsoft.com/office/powerpoint/2010/main" val="20833908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How do the different economic and housing systems influence gentrification?</a:t>
            </a:r>
          </a:p>
        </p:txBody>
      </p:sp>
      <p:sp>
        <p:nvSpPr>
          <p:cNvPr id="4" name="Slide Number Placeholder 3"/>
          <p:cNvSpPr>
            <a:spLocks noGrp="1"/>
          </p:cNvSpPr>
          <p:nvPr>
            <p:ph type="sldNum" sz="quarter" idx="5"/>
          </p:nvPr>
        </p:nvSpPr>
        <p:spPr/>
        <p:txBody>
          <a:bodyPr/>
          <a:lstStyle/>
          <a:p>
            <a:fld id="{9C0C3A25-F9CA-43CA-B96B-D65128DFCF85}" type="slidenum">
              <a:rPr lang="en-US" smtClean="0"/>
              <a:t>17</a:t>
            </a:fld>
            <a:endParaRPr lang="en-US"/>
          </a:p>
        </p:txBody>
      </p:sp>
    </p:spTree>
    <p:extLst>
      <p:ext uri="{BB962C8B-B14F-4D97-AF65-F5344CB8AC3E}">
        <p14:creationId xmlns:p14="http://schemas.microsoft.com/office/powerpoint/2010/main" val="28707142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pPr marL="171450" indent="-171450" fontAlgn="base">
              <a:buFont typeface="Arial" panose="020B0604020202020204" pitchFamily="34" charset="0"/>
              <a:buChar char="•"/>
            </a:pPr>
            <a:r>
              <a:rPr lang="en-US" dirty="0"/>
              <a:t>Spatial data show land and housing prices rose most within 300–500 m of the park. (walking distance)</a:t>
            </a:r>
          </a:p>
          <a:p>
            <a:pPr marL="171450" indent="-171450" fontAlgn="base">
              <a:buFont typeface="Arial" panose="020B0604020202020204" pitchFamily="34" charset="0"/>
              <a:buChar char="•"/>
            </a:pPr>
            <a:r>
              <a:rPr lang="en-US" dirty="0" err="1"/>
              <a:t>Yeonnam</a:t>
            </a:r>
            <a:r>
              <a:rPr lang="en-US" dirty="0"/>
              <a:t>-dong segment saw strongest change; </a:t>
            </a:r>
            <a:r>
              <a:rPr lang="en-US" dirty="0" err="1"/>
              <a:t>Sinsu</a:t>
            </a:r>
            <a:r>
              <a:rPr lang="en-US" dirty="0"/>
              <a:t>-dong least.</a:t>
            </a:r>
          </a:p>
          <a:p>
            <a:pPr marL="171450" indent="-171450">
              <a:buFont typeface="Arial" panose="020B0604020202020204" pitchFamily="34" charset="0"/>
              <a:buChar char="•"/>
            </a:pPr>
            <a:r>
              <a:rPr lang="en-US" dirty="0"/>
              <a:t>New cafés, boutiques, and tourism replaced older small businesses.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Maximum impact up to 800 meters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“the negative effect of the rail site on residential property values rapidly turned positive after the city government announced the park procurement plan in November 2006. Specifically, apartments that were 100 m closer to Gyeongui Line Park saw an approximately 15% higher market value on average than those located further away, controlling for other price factors. ”</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Big takeaways: is a park at your doorstep that you helped design worth 10% more in housing costs? Why does speculative real estate impact gentrification more than the built environment. How responsible for our messaging should we as urban designers be. This measures gentrification, not displacement. </a:t>
            </a:r>
            <a:endParaRPr lang="en-US" dirty="0"/>
          </a:p>
          <a:p>
            <a:endParaRPr lang="en-US" dirty="0"/>
          </a:p>
        </p:txBody>
      </p:sp>
      <p:sp>
        <p:nvSpPr>
          <p:cNvPr id="4" name="Slide Number Placeholder 3"/>
          <p:cNvSpPr>
            <a:spLocks noGrp="1"/>
          </p:cNvSpPr>
          <p:nvPr>
            <p:ph type="sldNum" sz="quarter" idx="5"/>
          </p:nvPr>
        </p:nvSpPr>
        <p:spPr/>
        <p:txBody>
          <a:bodyPr/>
          <a:lstStyle/>
          <a:p>
            <a:fld id="{9C0C3A25-F9CA-43CA-B96B-D65128DFCF85}" type="slidenum">
              <a:rPr lang="en-US" smtClean="0"/>
              <a:t>18</a:t>
            </a:fld>
            <a:endParaRPr lang="en-US"/>
          </a:p>
        </p:txBody>
      </p:sp>
    </p:spTree>
    <p:extLst>
      <p:ext uri="{BB962C8B-B14F-4D97-AF65-F5344CB8AC3E}">
        <p14:creationId xmlns:p14="http://schemas.microsoft.com/office/powerpoint/2010/main" val="1127103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sz="1200" dirty="0"/>
              <a:t>A. </a:t>
            </a:r>
            <a:r>
              <a:rPr lang="en-US" sz="1200" b="1" dirty="0"/>
              <a:t>Urban density and housing ownership structure</a:t>
            </a:r>
          </a:p>
          <a:p>
            <a:r>
              <a:rPr lang="en-US" sz="1200" dirty="0"/>
              <a:t>Seoul’s housing market is dominated by apartment complexes and the </a:t>
            </a:r>
            <a:r>
              <a:rPr lang="en-US" sz="1200" i="1" dirty="0" err="1"/>
              <a:t>jeonse</a:t>
            </a:r>
            <a:r>
              <a:rPr lang="en-US" sz="1200" dirty="0"/>
              <a:t> (deposit lease) system, which buffers rapid rent hikes in some cases.</a:t>
            </a:r>
          </a:p>
          <a:p>
            <a:r>
              <a:rPr lang="en-US" sz="1200" dirty="0"/>
              <a:t>In contrast, New York and Chicago have more fluid rental markets and private property speculation around new amenities.</a:t>
            </a:r>
          </a:p>
          <a:p>
            <a:r>
              <a:rPr lang="en-US" sz="1200" dirty="0"/>
              <a:t>B. </a:t>
            </a:r>
            <a:r>
              <a:rPr lang="en-US" sz="1200" b="1" dirty="0"/>
              <a:t>Park function and location – high value of highline area, low value of Gyeongui line area</a:t>
            </a:r>
          </a:p>
          <a:p>
            <a:r>
              <a:rPr lang="en-US" sz="1200" dirty="0"/>
              <a:t>Gyeongui Line is a 6.3-km neighborhood park, primarily serving local residents, whereas the High Line is a global tourist destination.</a:t>
            </a:r>
          </a:p>
          <a:p>
            <a:r>
              <a:rPr lang="en-US" sz="1200" dirty="0"/>
              <a:t>The High Line catalyzed large-scale commercial and real estate redevelopment — Gyeongui Line mostly reshaped small-scale retail and lifestyle patterns.</a:t>
            </a:r>
          </a:p>
          <a:p>
            <a:r>
              <a:rPr lang="en-US" sz="1200" dirty="0"/>
              <a:t>D</a:t>
            </a:r>
            <a:r>
              <a:rPr lang="en-US" sz="1200" dirty="0">
                <a:highlight>
                  <a:srgbClr val="FFFF00"/>
                </a:highlight>
              </a:rPr>
              <a:t>. </a:t>
            </a:r>
            <a:r>
              <a:rPr lang="en-US" sz="1200" b="1" dirty="0">
                <a:highlight>
                  <a:srgbClr val="FFFF00"/>
                </a:highlight>
              </a:rPr>
              <a:t>Government planning goals</a:t>
            </a:r>
          </a:p>
          <a:p>
            <a:r>
              <a:rPr lang="en-US" sz="1200" dirty="0"/>
              <a:t>The Seoul Metropolitan Government’s intention was urban regeneration, not economic stimulation or real estate branding.</a:t>
            </a:r>
          </a:p>
          <a:p>
            <a:r>
              <a:rPr lang="en-US" sz="1200" dirty="0"/>
              <a:t>There was no major rezoning or public-private redevelopment tied to the park — limiting large-scale speculative investment.</a:t>
            </a:r>
          </a:p>
          <a:p>
            <a:r>
              <a:rPr lang="en-US" sz="1200" dirty="0"/>
              <a:t>Design intentions </a:t>
            </a:r>
          </a:p>
          <a:p>
            <a:r>
              <a:rPr lang="en-US" sz="1200" dirty="0"/>
              <a:t>E. </a:t>
            </a:r>
            <a:r>
              <a:rPr lang="en-US" sz="1200" b="1" dirty="0"/>
              <a:t>Cultural factors</a:t>
            </a:r>
          </a:p>
          <a:p>
            <a:r>
              <a:rPr lang="en-US" sz="1200" dirty="0"/>
              <a:t>Korean urban culture places strong emphasis on </a:t>
            </a:r>
            <a:r>
              <a:rPr lang="en-US" sz="1200" i="1" dirty="0"/>
              <a:t>publicness and shared green space</a:t>
            </a:r>
            <a:r>
              <a:rPr lang="en-US" sz="1200" dirty="0"/>
              <a:t>.</a:t>
            </a:r>
          </a:p>
          <a:p>
            <a:r>
              <a:rPr lang="en-US" sz="1200" dirty="0"/>
              <a:t>There is less expectation that parks should drive private development profits (though that is changing).</a:t>
            </a:r>
          </a:p>
          <a:p>
            <a:r>
              <a:rPr lang="en-US" sz="1200" dirty="0"/>
              <a:t>As a result, the </a:t>
            </a:r>
            <a:r>
              <a:rPr lang="en-US" sz="1200" dirty="0">
                <a:highlight>
                  <a:srgbClr val="FFFF00"/>
                </a:highlight>
              </a:rPr>
              <a:t>park’s success was measured more in </a:t>
            </a:r>
            <a:r>
              <a:rPr lang="en-US" sz="1200" i="1" dirty="0">
                <a:highlight>
                  <a:srgbClr val="FFFF00"/>
                </a:highlight>
              </a:rPr>
              <a:t>use and livability</a:t>
            </a:r>
            <a:r>
              <a:rPr lang="en-US" sz="1200" dirty="0">
                <a:highlight>
                  <a:srgbClr val="FFFF00"/>
                </a:highlight>
              </a:rPr>
              <a:t> than in </a:t>
            </a:r>
            <a:r>
              <a:rPr lang="en-US" sz="1200" i="1" dirty="0">
                <a:highlight>
                  <a:srgbClr val="FFFF00"/>
                </a:highlight>
              </a:rPr>
              <a:t>property revenue</a:t>
            </a:r>
            <a:r>
              <a:rPr lang="en-US" sz="1200" dirty="0">
                <a:highlight>
                  <a:srgbClr val="FFFF00"/>
                </a:highlight>
              </a:rPr>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Key takeaway: Gentrification is driven by expectations and speculative real estate, not necessarily built environment </a:t>
            </a:r>
          </a:p>
          <a:p>
            <a:endParaRPr lang="en-US" dirty="0"/>
          </a:p>
        </p:txBody>
      </p:sp>
      <p:sp>
        <p:nvSpPr>
          <p:cNvPr id="4" name="Slide Number Placeholder 3"/>
          <p:cNvSpPr>
            <a:spLocks noGrp="1"/>
          </p:cNvSpPr>
          <p:nvPr>
            <p:ph type="sldNum" sz="quarter" idx="5"/>
          </p:nvPr>
        </p:nvSpPr>
        <p:spPr/>
        <p:txBody>
          <a:bodyPr/>
          <a:lstStyle/>
          <a:p>
            <a:fld id="{9C0C3A25-F9CA-43CA-B96B-D65128DFCF85}" type="slidenum">
              <a:rPr lang="en-US" smtClean="0"/>
              <a:t>19</a:t>
            </a:fld>
            <a:endParaRPr lang="en-US"/>
          </a:p>
        </p:txBody>
      </p:sp>
    </p:spTree>
    <p:extLst>
      <p:ext uri="{BB962C8B-B14F-4D97-AF65-F5344CB8AC3E}">
        <p14:creationId xmlns:p14="http://schemas.microsoft.com/office/powerpoint/2010/main" val="197738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Kelbaugh – post urbanism (highline) vs everyday urbanism</a:t>
            </a:r>
          </a:p>
          <a:p>
            <a:endParaRPr lang="en-US" dirty="0"/>
          </a:p>
          <a:p>
            <a:r>
              <a:rPr lang="en-US" dirty="0" err="1"/>
              <a:t>Mumfords</a:t>
            </a:r>
            <a:r>
              <a:rPr lang="en-US" dirty="0"/>
              <a:t> argument that the physical design of cities and their economic functions are secondary to their relationship with the natural environment and to their spiritual values of human community; and that the city industry and markets must be subservient to its social needs</a:t>
            </a:r>
          </a:p>
          <a:p>
            <a:endParaRPr lang="en-US" dirty="0"/>
          </a:p>
          <a:p>
            <a:r>
              <a:rPr lang="en-US" dirty="0"/>
              <a:t>Penalosa – discussion about how the most sustainable city would be one which is conducive to human happiness, socialization, and health.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C0C3A25-F9CA-43CA-B96B-D65128DFCF85}" type="slidenum">
              <a:rPr lang="en-US" smtClean="0"/>
              <a:t>21</a:t>
            </a:fld>
            <a:endParaRPr lang="en-US"/>
          </a:p>
        </p:txBody>
      </p:sp>
    </p:spTree>
    <p:extLst>
      <p:ext uri="{BB962C8B-B14F-4D97-AF65-F5344CB8AC3E}">
        <p14:creationId xmlns:p14="http://schemas.microsoft.com/office/powerpoint/2010/main" val="27282423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06230-FDB6-44A0-C417-760D256A80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82ADD3-6E2D-8597-3243-EB5BEF09B91C}"/>
              </a:ext>
            </a:extLst>
          </p:cNvPr>
          <p:cNvSpPr>
            <a:spLocks noGrp="1" noRot="1" noChangeAspect="1"/>
          </p:cNvSpPr>
          <p:nvPr>
            <p:ph type="sldImg"/>
          </p:nvPr>
        </p:nvSpPr>
        <p:spPr>
          <a:xfrm>
            <a:off x="685800" y="1143000"/>
            <a:ext cx="5486400" cy="3086100"/>
          </a:xfrm>
        </p:spPr>
        <p:txBody>
          <a:bodyPr/>
          <a:lstStyle/>
          <a:p>
            <a:endParaRPr lang="en-US"/>
          </a:p>
        </p:txBody>
      </p:sp>
      <p:sp>
        <p:nvSpPr>
          <p:cNvPr id="3" name="Notes Placeholder 2">
            <a:extLst>
              <a:ext uri="{FF2B5EF4-FFF2-40B4-BE49-F238E27FC236}">
                <a16:creationId xmlns:a16="http://schemas.microsoft.com/office/drawing/2014/main" id="{B3B8CA71-57F6-2AB1-B42C-4456023518A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In what ways can urban planning policies proactively address the negative effects of gentrification associated with public park development?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algn="l" fontAlgn="base"/>
            <a:r>
              <a:rPr lang="en-US" sz="1200" dirty="0"/>
              <a:t>Shows that green gentrification is a global issue, not just Western.</a:t>
            </a:r>
            <a:br>
              <a:rPr lang="en-US" sz="1200" dirty="0"/>
            </a:br>
            <a:br>
              <a:rPr lang="en-US" sz="1200" dirty="0"/>
            </a:br>
            <a:endParaRPr lang="en-US" sz="1200" dirty="0"/>
          </a:p>
          <a:p>
            <a:pPr algn="l" fontAlgn="base"/>
            <a:r>
              <a:rPr lang="en-US" sz="1200" dirty="0"/>
              <a:t>Raises policy questions about how we think about equity, housing, and environmental justice.</a:t>
            </a:r>
            <a:br>
              <a:rPr lang="en-US" sz="1200" dirty="0"/>
            </a:br>
            <a:br>
              <a:rPr lang="en-US" sz="1200" dirty="0"/>
            </a:br>
            <a:endParaRPr lang="en-US" sz="1200" dirty="0"/>
          </a:p>
          <a:p>
            <a:pPr algn="l" fontAlgn="base"/>
            <a:r>
              <a:rPr lang="en-US" sz="1200" dirty="0"/>
              <a:t>What policies or design approaches could prevent gentrification? Most studies focus on establishing if it exists from a case study, or to what degree. Others focus on what did not work in preventing it, or are overly vague with their recommendations such as “community engagement.”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FC9FF0B8-2E3D-8934-BB1F-27086E93D221}"/>
              </a:ext>
            </a:extLst>
          </p:cNvPr>
          <p:cNvSpPr>
            <a:spLocks noGrp="1"/>
          </p:cNvSpPr>
          <p:nvPr>
            <p:ph type="sldNum" sz="quarter" idx="5"/>
          </p:nvPr>
        </p:nvSpPr>
        <p:spPr/>
        <p:txBody>
          <a:bodyPr/>
          <a:lstStyle/>
          <a:p>
            <a:fld id="{9C0C3A25-F9CA-43CA-B96B-D65128DFCF85}" type="slidenum">
              <a:rPr lang="en-US" smtClean="0"/>
              <a:t>22</a:t>
            </a:fld>
            <a:endParaRPr lang="en-US"/>
          </a:p>
        </p:txBody>
      </p:sp>
    </p:spTree>
    <p:extLst>
      <p:ext uri="{BB962C8B-B14F-4D97-AF65-F5344CB8AC3E}">
        <p14:creationId xmlns:p14="http://schemas.microsoft.com/office/powerpoint/2010/main" val="23984787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0C3A25-F9CA-43CA-B96B-D65128DFCF85}" type="slidenum">
              <a:rPr lang="en-US" smtClean="0"/>
              <a:t>23</a:t>
            </a:fld>
            <a:endParaRPr lang="en-US"/>
          </a:p>
        </p:txBody>
      </p:sp>
    </p:spTree>
    <p:extLst>
      <p:ext uri="{BB962C8B-B14F-4D97-AF65-F5344CB8AC3E}">
        <p14:creationId xmlns:p14="http://schemas.microsoft.com/office/powerpoint/2010/main" val="2096193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F7743-8729-9CB6-430F-3E1D5410E0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4FBEBA-B6B8-A549-95DA-1A0DF0B165E6}"/>
              </a:ext>
            </a:extLst>
          </p:cNvPr>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C9B6524-4FFC-CC54-2F95-F51AB7770E8B}"/>
              </a:ext>
            </a:extLst>
          </p:cNvPr>
          <p:cNvSpPr>
            <a:spLocks noGrp="1"/>
          </p:cNvSpPr>
          <p:nvPr>
            <p:ph type="dt" sz="half" idx="10"/>
          </p:nvPr>
        </p:nvSpPr>
        <p:spPr/>
        <p:txBody>
          <a:bodyPr/>
          <a:lstStyle/>
          <a:p>
            <a:fld id="{1F1D7D4C-D536-46DA-8F00-96EE99B63FB5}" type="datetimeFigureOut">
              <a:rPr lang="en-US" smtClean="0"/>
              <a:t>2/15/2026</a:t>
            </a:fld>
            <a:endParaRPr lang="en-US"/>
          </a:p>
        </p:txBody>
      </p:sp>
      <p:sp>
        <p:nvSpPr>
          <p:cNvPr id="5" name="Footer Placeholder 4">
            <a:extLst>
              <a:ext uri="{FF2B5EF4-FFF2-40B4-BE49-F238E27FC236}">
                <a16:creationId xmlns:a16="http://schemas.microsoft.com/office/drawing/2014/main" id="{9236DC54-9D59-56D6-70C2-CDF786C89F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35DCFC-C38E-463A-51A4-0B59C36AFA51}"/>
              </a:ext>
            </a:extLst>
          </p:cNvPr>
          <p:cNvSpPr>
            <a:spLocks noGrp="1"/>
          </p:cNvSpPr>
          <p:nvPr>
            <p:ph type="sldNum" sz="quarter" idx="12"/>
          </p:nvPr>
        </p:nvSpPr>
        <p:spPr/>
        <p:txBody>
          <a:bodyPr/>
          <a:lstStyle/>
          <a:p>
            <a:fld id="{3793036D-6081-4F5C-AD0A-36F92C1A3751}" type="slidenum">
              <a:rPr lang="en-US" smtClean="0"/>
              <a:t>‹#›</a:t>
            </a:fld>
            <a:endParaRPr lang="en-US"/>
          </a:p>
        </p:txBody>
      </p:sp>
    </p:spTree>
    <p:extLst>
      <p:ext uri="{BB962C8B-B14F-4D97-AF65-F5344CB8AC3E}">
        <p14:creationId xmlns:p14="http://schemas.microsoft.com/office/powerpoint/2010/main" val="287745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8D858-B695-36CA-159F-E9BAF56696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433A24-82B1-25C8-DEEA-230AF149F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444679-CA23-55C5-AD3B-06AF2F0A4495}"/>
              </a:ext>
            </a:extLst>
          </p:cNvPr>
          <p:cNvSpPr>
            <a:spLocks noGrp="1"/>
          </p:cNvSpPr>
          <p:nvPr>
            <p:ph type="dt" sz="half" idx="10"/>
          </p:nvPr>
        </p:nvSpPr>
        <p:spPr/>
        <p:txBody>
          <a:bodyPr/>
          <a:lstStyle/>
          <a:p>
            <a:fld id="{1F1D7D4C-D536-46DA-8F00-96EE99B63FB5}" type="datetimeFigureOut">
              <a:rPr lang="en-US" smtClean="0"/>
              <a:t>2/15/2026</a:t>
            </a:fld>
            <a:endParaRPr lang="en-US"/>
          </a:p>
        </p:txBody>
      </p:sp>
      <p:sp>
        <p:nvSpPr>
          <p:cNvPr id="5" name="Footer Placeholder 4">
            <a:extLst>
              <a:ext uri="{FF2B5EF4-FFF2-40B4-BE49-F238E27FC236}">
                <a16:creationId xmlns:a16="http://schemas.microsoft.com/office/drawing/2014/main" id="{301CA8DB-AEDC-C4D6-93AD-46931C32A2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B7E7D8-2A09-4DB6-98D8-8AEDF5356BF0}"/>
              </a:ext>
            </a:extLst>
          </p:cNvPr>
          <p:cNvSpPr>
            <a:spLocks noGrp="1"/>
          </p:cNvSpPr>
          <p:nvPr>
            <p:ph type="sldNum" sz="quarter" idx="12"/>
          </p:nvPr>
        </p:nvSpPr>
        <p:spPr/>
        <p:txBody>
          <a:bodyPr/>
          <a:lstStyle/>
          <a:p>
            <a:fld id="{3793036D-6081-4F5C-AD0A-36F92C1A3751}" type="slidenum">
              <a:rPr lang="en-US" smtClean="0"/>
              <a:t>‹#›</a:t>
            </a:fld>
            <a:endParaRPr lang="en-US"/>
          </a:p>
        </p:txBody>
      </p:sp>
    </p:spTree>
    <p:extLst>
      <p:ext uri="{BB962C8B-B14F-4D97-AF65-F5344CB8AC3E}">
        <p14:creationId xmlns:p14="http://schemas.microsoft.com/office/powerpoint/2010/main" val="971320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0CB35-D594-FB8A-C599-50E93EE74D30}"/>
              </a:ext>
            </a:extLst>
          </p:cNvPr>
          <p:cNvSpPr>
            <a:spLocks noGrp="1"/>
          </p:cNvSpPr>
          <p:nvPr>
            <p:ph type="title"/>
          </p:nvPr>
        </p:nvSpPr>
        <p:spPr>
          <a:xfrm>
            <a:off x="831852"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A6C9E8-14ED-EC3D-B556-5F0999B64803}"/>
              </a:ext>
            </a:extLst>
          </p:cNvPr>
          <p:cNvSpPr>
            <a:spLocks noGrp="1"/>
          </p:cNvSpPr>
          <p:nvPr>
            <p:ph type="body" idx="1"/>
          </p:nvPr>
        </p:nvSpPr>
        <p:spPr>
          <a:xfrm>
            <a:off x="831852" y="4589464"/>
            <a:ext cx="10515600" cy="1500187"/>
          </a:xfrm>
        </p:spPr>
        <p:txBody>
          <a:bodyPr/>
          <a:lstStyle>
            <a:lvl1pPr marL="0" indent="0">
              <a:buNone/>
              <a:defRPr sz="2400">
                <a:solidFill>
                  <a:schemeClr val="tx1">
                    <a:tint val="82000"/>
                  </a:schemeClr>
                </a:solidFill>
              </a:defRPr>
            </a:lvl1pPr>
            <a:lvl2pPr marL="457206" indent="0">
              <a:buNone/>
              <a:defRPr sz="2000">
                <a:solidFill>
                  <a:schemeClr val="tx1">
                    <a:tint val="82000"/>
                  </a:schemeClr>
                </a:solidFill>
              </a:defRPr>
            </a:lvl2pPr>
            <a:lvl3pPr marL="914411" indent="0">
              <a:buNone/>
              <a:defRPr sz="1801">
                <a:solidFill>
                  <a:schemeClr val="tx1">
                    <a:tint val="82000"/>
                  </a:schemeClr>
                </a:solidFill>
              </a:defRPr>
            </a:lvl3pPr>
            <a:lvl4pPr marL="1371617" indent="0">
              <a:buNone/>
              <a:defRPr sz="1600">
                <a:solidFill>
                  <a:schemeClr val="tx1">
                    <a:tint val="82000"/>
                  </a:schemeClr>
                </a:solidFill>
              </a:defRPr>
            </a:lvl4pPr>
            <a:lvl5pPr marL="1828823" indent="0">
              <a:buNone/>
              <a:defRPr sz="1600">
                <a:solidFill>
                  <a:schemeClr val="tx1">
                    <a:tint val="82000"/>
                  </a:schemeClr>
                </a:solidFill>
              </a:defRPr>
            </a:lvl5pPr>
            <a:lvl6pPr marL="2286029" indent="0">
              <a:buNone/>
              <a:defRPr sz="1600">
                <a:solidFill>
                  <a:schemeClr val="tx1">
                    <a:tint val="82000"/>
                  </a:schemeClr>
                </a:solidFill>
              </a:defRPr>
            </a:lvl6pPr>
            <a:lvl7pPr marL="2743234" indent="0">
              <a:buNone/>
              <a:defRPr sz="1600">
                <a:solidFill>
                  <a:schemeClr val="tx1">
                    <a:tint val="82000"/>
                  </a:schemeClr>
                </a:solidFill>
              </a:defRPr>
            </a:lvl7pPr>
            <a:lvl8pPr marL="3200440" indent="0">
              <a:buNone/>
              <a:defRPr sz="1600">
                <a:solidFill>
                  <a:schemeClr val="tx1">
                    <a:tint val="82000"/>
                  </a:schemeClr>
                </a:solidFill>
              </a:defRPr>
            </a:lvl8pPr>
            <a:lvl9pPr marL="3657646"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3D47FA-6107-1DA7-5638-2E1B9D8A4345}"/>
              </a:ext>
            </a:extLst>
          </p:cNvPr>
          <p:cNvSpPr>
            <a:spLocks noGrp="1"/>
          </p:cNvSpPr>
          <p:nvPr>
            <p:ph type="dt" sz="half" idx="10"/>
          </p:nvPr>
        </p:nvSpPr>
        <p:spPr/>
        <p:txBody>
          <a:bodyPr/>
          <a:lstStyle/>
          <a:p>
            <a:fld id="{1F1D7D4C-D536-46DA-8F00-96EE99B63FB5}" type="datetimeFigureOut">
              <a:rPr lang="en-US" smtClean="0"/>
              <a:t>2/15/2026</a:t>
            </a:fld>
            <a:endParaRPr lang="en-US"/>
          </a:p>
        </p:txBody>
      </p:sp>
      <p:sp>
        <p:nvSpPr>
          <p:cNvPr id="5" name="Footer Placeholder 4">
            <a:extLst>
              <a:ext uri="{FF2B5EF4-FFF2-40B4-BE49-F238E27FC236}">
                <a16:creationId xmlns:a16="http://schemas.microsoft.com/office/drawing/2014/main" id="{48C55142-30BF-D763-50F2-EA86F0F098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4CD53C-EC3C-8177-6069-2ACB32478B35}"/>
              </a:ext>
            </a:extLst>
          </p:cNvPr>
          <p:cNvSpPr>
            <a:spLocks noGrp="1"/>
          </p:cNvSpPr>
          <p:nvPr>
            <p:ph type="sldNum" sz="quarter" idx="12"/>
          </p:nvPr>
        </p:nvSpPr>
        <p:spPr/>
        <p:txBody>
          <a:bodyPr/>
          <a:lstStyle/>
          <a:p>
            <a:fld id="{3793036D-6081-4F5C-AD0A-36F92C1A3751}" type="slidenum">
              <a:rPr lang="en-US" smtClean="0"/>
              <a:t>‹#›</a:t>
            </a:fld>
            <a:endParaRPr lang="en-US"/>
          </a:p>
        </p:txBody>
      </p:sp>
    </p:spTree>
    <p:extLst>
      <p:ext uri="{BB962C8B-B14F-4D97-AF65-F5344CB8AC3E}">
        <p14:creationId xmlns:p14="http://schemas.microsoft.com/office/powerpoint/2010/main" val="759577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6C78C-44FC-0C30-2FBB-CDC6388253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72EAE0-12BC-50A1-0AE5-7BB7BFB778C3}"/>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BA12F2-DA48-70EC-8009-0AA5C0B75ABE}"/>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B9F93E5-B37C-6B15-CDB1-D3E5EB80DB89}"/>
              </a:ext>
            </a:extLst>
          </p:cNvPr>
          <p:cNvSpPr>
            <a:spLocks noGrp="1"/>
          </p:cNvSpPr>
          <p:nvPr>
            <p:ph type="dt" sz="half" idx="10"/>
          </p:nvPr>
        </p:nvSpPr>
        <p:spPr/>
        <p:txBody>
          <a:bodyPr/>
          <a:lstStyle/>
          <a:p>
            <a:fld id="{1F1D7D4C-D536-46DA-8F00-96EE99B63FB5}" type="datetimeFigureOut">
              <a:rPr lang="en-US" smtClean="0"/>
              <a:t>2/15/2026</a:t>
            </a:fld>
            <a:endParaRPr lang="en-US"/>
          </a:p>
        </p:txBody>
      </p:sp>
      <p:sp>
        <p:nvSpPr>
          <p:cNvPr id="6" name="Footer Placeholder 5">
            <a:extLst>
              <a:ext uri="{FF2B5EF4-FFF2-40B4-BE49-F238E27FC236}">
                <a16:creationId xmlns:a16="http://schemas.microsoft.com/office/drawing/2014/main" id="{7AFDA768-CC1B-E084-AD13-7FF814F229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82E1A7-E658-B550-2DD0-6525F54421E1}"/>
              </a:ext>
            </a:extLst>
          </p:cNvPr>
          <p:cNvSpPr>
            <a:spLocks noGrp="1"/>
          </p:cNvSpPr>
          <p:nvPr>
            <p:ph type="sldNum" sz="quarter" idx="12"/>
          </p:nvPr>
        </p:nvSpPr>
        <p:spPr/>
        <p:txBody>
          <a:bodyPr/>
          <a:lstStyle/>
          <a:p>
            <a:fld id="{3793036D-6081-4F5C-AD0A-36F92C1A3751}" type="slidenum">
              <a:rPr lang="en-US" smtClean="0"/>
              <a:t>‹#›</a:t>
            </a:fld>
            <a:endParaRPr lang="en-US"/>
          </a:p>
        </p:txBody>
      </p:sp>
    </p:spTree>
    <p:extLst>
      <p:ext uri="{BB962C8B-B14F-4D97-AF65-F5344CB8AC3E}">
        <p14:creationId xmlns:p14="http://schemas.microsoft.com/office/powerpoint/2010/main" val="3659273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BD327-5835-4B3B-89E8-8483D4CCA919}"/>
              </a:ext>
            </a:extLst>
          </p:cNvPr>
          <p:cNvSpPr>
            <a:spLocks noGrp="1"/>
          </p:cNvSpPr>
          <p:nvPr>
            <p:ph type="title"/>
          </p:nvPr>
        </p:nvSpPr>
        <p:spPr>
          <a:xfrm>
            <a:off x="839789"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B8B9B6-AD83-E03D-8825-C47011F0095E}"/>
              </a:ext>
            </a:extLst>
          </p:cNvPr>
          <p:cNvSpPr>
            <a:spLocks noGrp="1"/>
          </p:cNvSpPr>
          <p:nvPr>
            <p:ph type="body" idx="1"/>
          </p:nvPr>
        </p:nvSpPr>
        <p:spPr>
          <a:xfrm>
            <a:off x="839789" y="1681163"/>
            <a:ext cx="5157787"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A26A11-4854-1BAA-866B-B066C823EF49}"/>
              </a:ext>
            </a:extLst>
          </p:cNvPr>
          <p:cNvSpPr>
            <a:spLocks noGrp="1"/>
          </p:cNvSpPr>
          <p:nvPr>
            <p:ph sz="half" idx="2"/>
          </p:nvPr>
        </p:nvSpPr>
        <p:spPr>
          <a:xfrm>
            <a:off x="839789" y="2505076"/>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94CD2C-8E57-7A96-3A67-0757B2FD67CB}"/>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04A7A2-985D-8CEE-1CF8-D5804A57A443}"/>
              </a:ext>
            </a:extLst>
          </p:cNvPr>
          <p:cNvSpPr>
            <a:spLocks noGrp="1"/>
          </p:cNvSpPr>
          <p:nvPr>
            <p:ph sz="quarter" idx="4"/>
          </p:nvPr>
        </p:nvSpPr>
        <p:spPr>
          <a:xfrm>
            <a:off x="6172202" y="2505076"/>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5C29FFB-C56E-6CE0-C1CA-AB5B6FB6B44D}"/>
              </a:ext>
            </a:extLst>
          </p:cNvPr>
          <p:cNvSpPr>
            <a:spLocks noGrp="1"/>
          </p:cNvSpPr>
          <p:nvPr>
            <p:ph type="dt" sz="half" idx="10"/>
          </p:nvPr>
        </p:nvSpPr>
        <p:spPr/>
        <p:txBody>
          <a:bodyPr/>
          <a:lstStyle/>
          <a:p>
            <a:fld id="{1F1D7D4C-D536-46DA-8F00-96EE99B63FB5}" type="datetimeFigureOut">
              <a:rPr lang="en-US" smtClean="0"/>
              <a:t>2/15/2026</a:t>
            </a:fld>
            <a:endParaRPr lang="en-US"/>
          </a:p>
        </p:txBody>
      </p:sp>
      <p:sp>
        <p:nvSpPr>
          <p:cNvPr id="8" name="Footer Placeholder 7">
            <a:extLst>
              <a:ext uri="{FF2B5EF4-FFF2-40B4-BE49-F238E27FC236}">
                <a16:creationId xmlns:a16="http://schemas.microsoft.com/office/drawing/2014/main" id="{8211EDC5-DE08-6AD1-FF84-8C17D306F3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98943FC-D7D4-5EC3-46B5-9C9C2DC56B01}"/>
              </a:ext>
            </a:extLst>
          </p:cNvPr>
          <p:cNvSpPr>
            <a:spLocks noGrp="1"/>
          </p:cNvSpPr>
          <p:nvPr>
            <p:ph type="sldNum" sz="quarter" idx="12"/>
          </p:nvPr>
        </p:nvSpPr>
        <p:spPr/>
        <p:txBody>
          <a:bodyPr/>
          <a:lstStyle/>
          <a:p>
            <a:fld id="{3793036D-6081-4F5C-AD0A-36F92C1A3751}" type="slidenum">
              <a:rPr lang="en-US" smtClean="0"/>
              <a:t>‹#›</a:t>
            </a:fld>
            <a:endParaRPr lang="en-US"/>
          </a:p>
        </p:txBody>
      </p:sp>
    </p:spTree>
    <p:extLst>
      <p:ext uri="{BB962C8B-B14F-4D97-AF65-F5344CB8AC3E}">
        <p14:creationId xmlns:p14="http://schemas.microsoft.com/office/powerpoint/2010/main" val="4072625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44A7B-3ACC-3A17-1CC4-B63E689307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07683A-7AA9-4998-BEA0-CE9B6E91B939}"/>
              </a:ext>
            </a:extLst>
          </p:cNvPr>
          <p:cNvSpPr>
            <a:spLocks noGrp="1"/>
          </p:cNvSpPr>
          <p:nvPr>
            <p:ph type="dt" sz="half" idx="10"/>
          </p:nvPr>
        </p:nvSpPr>
        <p:spPr/>
        <p:txBody>
          <a:bodyPr/>
          <a:lstStyle/>
          <a:p>
            <a:fld id="{1F1D7D4C-D536-46DA-8F00-96EE99B63FB5}" type="datetimeFigureOut">
              <a:rPr lang="en-US" smtClean="0"/>
              <a:t>2/15/2026</a:t>
            </a:fld>
            <a:endParaRPr lang="en-US"/>
          </a:p>
        </p:txBody>
      </p:sp>
      <p:sp>
        <p:nvSpPr>
          <p:cNvPr id="4" name="Footer Placeholder 3">
            <a:extLst>
              <a:ext uri="{FF2B5EF4-FFF2-40B4-BE49-F238E27FC236}">
                <a16:creationId xmlns:a16="http://schemas.microsoft.com/office/drawing/2014/main" id="{21542E2E-136D-12E2-9298-A3BE0D106B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CFA46CF-F1E4-DC0A-606C-6963BA3FDA30}"/>
              </a:ext>
            </a:extLst>
          </p:cNvPr>
          <p:cNvSpPr>
            <a:spLocks noGrp="1"/>
          </p:cNvSpPr>
          <p:nvPr>
            <p:ph type="sldNum" sz="quarter" idx="12"/>
          </p:nvPr>
        </p:nvSpPr>
        <p:spPr/>
        <p:txBody>
          <a:bodyPr/>
          <a:lstStyle/>
          <a:p>
            <a:fld id="{3793036D-6081-4F5C-AD0A-36F92C1A3751}" type="slidenum">
              <a:rPr lang="en-US" smtClean="0"/>
              <a:t>‹#›</a:t>
            </a:fld>
            <a:endParaRPr lang="en-US"/>
          </a:p>
        </p:txBody>
      </p:sp>
    </p:spTree>
    <p:extLst>
      <p:ext uri="{BB962C8B-B14F-4D97-AF65-F5344CB8AC3E}">
        <p14:creationId xmlns:p14="http://schemas.microsoft.com/office/powerpoint/2010/main" val="4115257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D23F58-72D3-E682-903A-6D3E63C986AF}"/>
              </a:ext>
            </a:extLst>
          </p:cNvPr>
          <p:cNvSpPr>
            <a:spLocks noGrp="1"/>
          </p:cNvSpPr>
          <p:nvPr>
            <p:ph type="dt" sz="half" idx="10"/>
          </p:nvPr>
        </p:nvSpPr>
        <p:spPr/>
        <p:txBody>
          <a:bodyPr/>
          <a:lstStyle/>
          <a:p>
            <a:fld id="{1F1D7D4C-D536-46DA-8F00-96EE99B63FB5}" type="datetimeFigureOut">
              <a:rPr lang="en-US" smtClean="0"/>
              <a:t>2/15/2026</a:t>
            </a:fld>
            <a:endParaRPr lang="en-US"/>
          </a:p>
        </p:txBody>
      </p:sp>
      <p:sp>
        <p:nvSpPr>
          <p:cNvPr id="3" name="Footer Placeholder 2">
            <a:extLst>
              <a:ext uri="{FF2B5EF4-FFF2-40B4-BE49-F238E27FC236}">
                <a16:creationId xmlns:a16="http://schemas.microsoft.com/office/drawing/2014/main" id="{C9D4DBE1-AFBA-A873-75BD-9E6EDA4A6F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D34870C-7F5C-924B-5180-62A347184BC1}"/>
              </a:ext>
            </a:extLst>
          </p:cNvPr>
          <p:cNvSpPr>
            <a:spLocks noGrp="1"/>
          </p:cNvSpPr>
          <p:nvPr>
            <p:ph type="sldNum" sz="quarter" idx="12"/>
          </p:nvPr>
        </p:nvSpPr>
        <p:spPr/>
        <p:txBody>
          <a:bodyPr/>
          <a:lstStyle/>
          <a:p>
            <a:fld id="{3793036D-6081-4F5C-AD0A-36F92C1A3751}" type="slidenum">
              <a:rPr lang="en-US" smtClean="0"/>
              <a:t>‹#›</a:t>
            </a:fld>
            <a:endParaRPr lang="en-US"/>
          </a:p>
        </p:txBody>
      </p:sp>
    </p:spTree>
    <p:extLst>
      <p:ext uri="{BB962C8B-B14F-4D97-AF65-F5344CB8AC3E}">
        <p14:creationId xmlns:p14="http://schemas.microsoft.com/office/powerpoint/2010/main" val="3990672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5CDB2-A7B1-4AAB-A1D8-9200B010CF47}"/>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5188ED-DC07-CF65-E41C-78FA5A6C5F2D}"/>
              </a:ext>
            </a:extLst>
          </p:cNvPr>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A04318-2024-E24D-B3C0-BE67E506B8AE}"/>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en-US"/>
              <a:t>Click to edit Master text styles</a:t>
            </a:r>
          </a:p>
        </p:txBody>
      </p:sp>
      <p:sp>
        <p:nvSpPr>
          <p:cNvPr id="5" name="Date Placeholder 4">
            <a:extLst>
              <a:ext uri="{FF2B5EF4-FFF2-40B4-BE49-F238E27FC236}">
                <a16:creationId xmlns:a16="http://schemas.microsoft.com/office/drawing/2014/main" id="{0F56B370-38D5-2334-2C6E-98B8C45124C8}"/>
              </a:ext>
            </a:extLst>
          </p:cNvPr>
          <p:cNvSpPr>
            <a:spLocks noGrp="1"/>
          </p:cNvSpPr>
          <p:nvPr>
            <p:ph type="dt" sz="half" idx="10"/>
          </p:nvPr>
        </p:nvSpPr>
        <p:spPr/>
        <p:txBody>
          <a:bodyPr/>
          <a:lstStyle/>
          <a:p>
            <a:fld id="{1F1D7D4C-D536-46DA-8F00-96EE99B63FB5}" type="datetimeFigureOut">
              <a:rPr lang="en-US" smtClean="0"/>
              <a:t>2/15/2026</a:t>
            </a:fld>
            <a:endParaRPr lang="en-US"/>
          </a:p>
        </p:txBody>
      </p:sp>
      <p:sp>
        <p:nvSpPr>
          <p:cNvPr id="6" name="Footer Placeholder 5">
            <a:extLst>
              <a:ext uri="{FF2B5EF4-FFF2-40B4-BE49-F238E27FC236}">
                <a16:creationId xmlns:a16="http://schemas.microsoft.com/office/drawing/2014/main" id="{B62C415A-2849-2458-183F-DB572A9DD3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1288C4-75F9-93A7-82C4-7325F28DF70E}"/>
              </a:ext>
            </a:extLst>
          </p:cNvPr>
          <p:cNvSpPr>
            <a:spLocks noGrp="1"/>
          </p:cNvSpPr>
          <p:nvPr>
            <p:ph type="sldNum" sz="quarter" idx="12"/>
          </p:nvPr>
        </p:nvSpPr>
        <p:spPr/>
        <p:txBody>
          <a:bodyPr/>
          <a:lstStyle/>
          <a:p>
            <a:fld id="{3793036D-6081-4F5C-AD0A-36F92C1A3751}" type="slidenum">
              <a:rPr lang="en-US" smtClean="0"/>
              <a:t>‹#›</a:t>
            </a:fld>
            <a:endParaRPr lang="en-US"/>
          </a:p>
        </p:txBody>
      </p:sp>
    </p:spTree>
    <p:extLst>
      <p:ext uri="{BB962C8B-B14F-4D97-AF65-F5344CB8AC3E}">
        <p14:creationId xmlns:p14="http://schemas.microsoft.com/office/powerpoint/2010/main" val="3148092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0C38A-4733-F2B5-08AE-7959F39A84FB}"/>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AEEA0D-F5AD-9C20-B38A-CF3F7AF43565}"/>
              </a:ext>
            </a:extLst>
          </p:cNvPr>
          <p:cNvSpPr>
            <a:spLocks noGrp="1"/>
          </p:cNvSpPr>
          <p:nvPr>
            <p:ph type="pic" idx="1"/>
          </p:nvPr>
        </p:nvSpPr>
        <p:spPr>
          <a:xfrm>
            <a:off x="5183188" y="987425"/>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en-US"/>
          </a:p>
        </p:txBody>
      </p:sp>
      <p:sp>
        <p:nvSpPr>
          <p:cNvPr id="4" name="Text Placeholder 3">
            <a:extLst>
              <a:ext uri="{FF2B5EF4-FFF2-40B4-BE49-F238E27FC236}">
                <a16:creationId xmlns:a16="http://schemas.microsoft.com/office/drawing/2014/main" id="{CC3DDC9B-159D-FE2E-7EAF-8A07199B2DF4}"/>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en-US"/>
              <a:t>Click to edit Master text styles</a:t>
            </a:r>
          </a:p>
        </p:txBody>
      </p:sp>
      <p:sp>
        <p:nvSpPr>
          <p:cNvPr id="5" name="Date Placeholder 4">
            <a:extLst>
              <a:ext uri="{FF2B5EF4-FFF2-40B4-BE49-F238E27FC236}">
                <a16:creationId xmlns:a16="http://schemas.microsoft.com/office/drawing/2014/main" id="{F2203E46-2CC4-07CD-3F51-BBE55C62D619}"/>
              </a:ext>
            </a:extLst>
          </p:cNvPr>
          <p:cNvSpPr>
            <a:spLocks noGrp="1"/>
          </p:cNvSpPr>
          <p:nvPr>
            <p:ph type="dt" sz="half" idx="10"/>
          </p:nvPr>
        </p:nvSpPr>
        <p:spPr/>
        <p:txBody>
          <a:bodyPr/>
          <a:lstStyle/>
          <a:p>
            <a:fld id="{1F1D7D4C-D536-46DA-8F00-96EE99B63FB5}" type="datetimeFigureOut">
              <a:rPr lang="en-US" smtClean="0"/>
              <a:t>2/15/2026</a:t>
            </a:fld>
            <a:endParaRPr lang="en-US"/>
          </a:p>
        </p:txBody>
      </p:sp>
      <p:sp>
        <p:nvSpPr>
          <p:cNvPr id="6" name="Footer Placeholder 5">
            <a:extLst>
              <a:ext uri="{FF2B5EF4-FFF2-40B4-BE49-F238E27FC236}">
                <a16:creationId xmlns:a16="http://schemas.microsoft.com/office/drawing/2014/main" id="{C9DA48C2-B876-7D01-14EF-A515B13F96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D46A7B-5D21-67C7-FD30-99B0DFF31AEC}"/>
              </a:ext>
            </a:extLst>
          </p:cNvPr>
          <p:cNvSpPr>
            <a:spLocks noGrp="1"/>
          </p:cNvSpPr>
          <p:nvPr>
            <p:ph type="sldNum" sz="quarter" idx="12"/>
          </p:nvPr>
        </p:nvSpPr>
        <p:spPr/>
        <p:txBody>
          <a:bodyPr/>
          <a:lstStyle/>
          <a:p>
            <a:fld id="{3793036D-6081-4F5C-AD0A-36F92C1A3751}" type="slidenum">
              <a:rPr lang="en-US" smtClean="0"/>
              <a:t>‹#›</a:t>
            </a:fld>
            <a:endParaRPr lang="en-US"/>
          </a:p>
        </p:txBody>
      </p:sp>
    </p:spTree>
    <p:extLst>
      <p:ext uri="{BB962C8B-B14F-4D97-AF65-F5344CB8AC3E}">
        <p14:creationId xmlns:p14="http://schemas.microsoft.com/office/powerpoint/2010/main" val="1965052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02BC6-1D9F-E2FB-4C3C-40A83AB7536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0AD044-DDBA-6255-B8C8-B83EA64DE4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D9A7FD-4B3B-624D-31B3-433630BBCFE6}"/>
              </a:ext>
            </a:extLst>
          </p:cNvPr>
          <p:cNvSpPr>
            <a:spLocks noGrp="1"/>
          </p:cNvSpPr>
          <p:nvPr>
            <p:ph type="dt" sz="half" idx="10"/>
          </p:nvPr>
        </p:nvSpPr>
        <p:spPr/>
        <p:txBody>
          <a:bodyPr/>
          <a:lstStyle/>
          <a:p>
            <a:fld id="{1F1D7D4C-D536-46DA-8F00-96EE99B63FB5}" type="datetimeFigureOut">
              <a:rPr lang="en-US" smtClean="0"/>
              <a:t>2/15/2026</a:t>
            </a:fld>
            <a:endParaRPr lang="en-US"/>
          </a:p>
        </p:txBody>
      </p:sp>
      <p:sp>
        <p:nvSpPr>
          <p:cNvPr id="5" name="Footer Placeholder 4">
            <a:extLst>
              <a:ext uri="{FF2B5EF4-FFF2-40B4-BE49-F238E27FC236}">
                <a16:creationId xmlns:a16="http://schemas.microsoft.com/office/drawing/2014/main" id="{4979509A-4CB0-2048-9922-8A4C5C9D55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0FE8AE-97EF-9C02-22C5-AF291281AE87}"/>
              </a:ext>
            </a:extLst>
          </p:cNvPr>
          <p:cNvSpPr>
            <a:spLocks noGrp="1"/>
          </p:cNvSpPr>
          <p:nvPr>
            <p:ph type="sldNum" sz="quarter" idx="12"/>
          </p:nvPr>
        </p:nvSpPr>
        <p:spPr/>
        <p:txBody>
          <a:bodyPr/>
          <a:lstStyle/>
          <a:p>
            <a:fld id="{3793036D-6081-4F5C-AD0A-36F92C1A3751}" type="slidenum">
              <a:rPr lang="en-US" smtClean="0"/>
              <a:t>‹#›</a:t>
            </a:fld>
            <a:endParaRPr lang="en-US"/>
          </a:p>
        </p:txBody>
      </p:sp>
    </p:spTree>
    <p:extLst>
      <p:ext uri="{BB962C8B-B14F-4D97-AF65-F5344CB8AC3E}">
        <p14:creationId xmlns:p14="http://schemas.microsoft.com/office/powerpoint/2010/main" val="1782531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B71F3F-C004-198C-2C09-0B87397504F2}"/>
              </a:ext>
            </a:extLst>
          </p:cNvPr>
          <p:cNvSpPr>
            <a:spLocks noGrp="1"/>
          </p:cNvSpPr>
          <p:nvPr>
            <p:ph type="title" orient="vert"/>
          </p:nvPr>
        </p:nvSpPr>
        <p:spPr>
          <a:xfrm>
            <a:off x="8724899"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32EF8B2-589C-654F-CC6F-533EA9EF1961}"/>
              </a:ext>
            </a:extLst>
          </p:cNvPr>
          <p:cNvSpPr>
            <a:spLocks noGrp="1"/>
          </p:cNvSpPr>
          <p:nvPr>
            <p:ph type="body" orient="vert" idx="1"/>
          </p:nvPr>
        </p:nvSpPr>
        <p:spPr>
          <a:xfrm>
            <a:off x="838199"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4006A3-2C05-8C2D-5585-6E21C719A0A0}"/>
              </a:ext>
            </a:extLst>
          </p:cNvPr>
          <p:cNvSpPr>
            <a:spLocks noGrp="1"/>
          </p:cNvSpPr>
          <p:nvPr>
            <p:ph type="dt" sz="half" idx="10"/>
          </p:nvPr>
        </p:nvSpPr>
        <p:spPr/>
        <p:txBody>
          <a:bodyPr/>
          <a:lstStyle/>
          <a:p>
            <a:fld id="{1F1D7D4C-D536-46DA-8F00-96EE99B63FB5}" type="datetimeFigureOut">
              <a:rPr lang="en-US" smtClean="0"/>
              <a:t>2/15/2026</a:t>
            </a:fld>
            <a:endParaRPr lang="en-US"/>
          </a:p>
        </p:txBody>
      </p:sp>
      <p:sp>
        <p:nvSpPr>
          <p:cNvPr id="5" name="Footer Placeholder 4">
            <a:extLst>
              <a:ext uri="{FF2B5EF4-FFF2-40B4-BE49-F238E27FC236}">
                <a16:creationId xmlns:a16="http://schemas.microsoft.com/office/drawing/2014/main" id="{0D1C289F-7CFF-94D5-80B8-7828338BA0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4531D5-A122-2E33-F6BB-FF140B9280B4}"/>
              </a:ext>
            </a:extLst>
          </p:cNvPr>
          <p:cNvSpPr>
            <a:spLocks noGrp="1"/>
          </p:cNvSpPr>
          <p:nvPr>
            <p:ph type="sldNum" sz="quarter" idx="12"/>
          </p:nvPr>
        </p:nvSpPr>
        <p:spPr/>
        <p:txBody>
          <a:bodyPr/>
          <a:lstStyle/>
          <a:p>
            <a:fld id="{3793036D-6081-4F5C-AD0A-36F92C1A3751}" type="slidenum">
              <a:rPr lang="en-US" smtClean="0"/>
              <a:t>‹#›</a:t>
            </a:fld>
            <a:endParaRPr lang="en-US"/>
          </a:p>
        </p:txBody>
      </p:sp>
    </p:spTree>
    <p:extLst>
      <p:ext uri="{BB962C8B-B14F-4D97-AF65-F5344CB8AC3E}">
        <p14:creationId xmlns:p14="http://schemas.microsoft.com/office/powerpoint/2010/main" val="2502128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AE4567-C1F0-6124-DD5C-3C35B9F98900}"/>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DDA740-33C9-22E3-1BF0-7AD9A8385631}"/>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66ECDD-0EC2-B42A-BCD0-71BA397F721E}"/>
              </a:ext>
            </a:extLst>
          </p:cNvPr>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F1D7D4C-D536-46DA-8F00-96EE99B63FB5}" type="datetimeFigureOut">
              <a:rPr lang="en-US" smtClean="0"/>
              <a:t>2/15/2026</a:t>
            </a:fld>
            <a:endParaRPr lang="en-US"/>
          </a:p>
        </p:txBody>
      </p:sp>
      <p:sp>
        <p:nvSpPr>
          <p:cNvPr id="5" name="Footer Placeholder 4">
            <a:extLst>
              <a:ext uri="{FF2B5EF4-FFF2-40B4-BE49-F238E27FC236}">
                <a16:creationId xmlns:a16="http://schemas.microsoft.com/office/drawing/2014/main" id="{B8E4C9E1-36C8-71C3-ABCF-3D2B8EC9BA85}"/>
              </a:ext>
            </a:extLst>
          </p:cNvPr>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49C1E5B-B693-D0B4-B1A7-D22EB9B245A8}"/>
              </a:ext>
            </a:extLst>
          </p:cNvPr>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793036D-6081-4F5C-AD0A-36F92C1A3751}" type="slidenum">
              <a:rPr lang="en-US" smtClean="0"/>
              <a:t>‹#›</a:t>
            </a:fld>
            <a:endParaRPr lang="en-US"/>
          </a:p>
        </p:txBody>
      </p:sp>
    </p:spTree>
    <p:extLst>
      <p:ext uri="{BB962C8B-B14F-4D97-AF65-F5344CB8AC3E}">
        <p14:creationId xmlns:p14="http://schemas.microsoft.com/office/powerpoint/2010/main" val="12196783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1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4" indent="-228604" algn="l" defTabSz="914411"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5" indent="-228604"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50.png"/><Relationship Id="rId18" Type="http://schemas.openxmlformats.org/officeDocument/2006/relationships/slide" Target="slide2.xml"/><Relationship Id="rId3" Type="http://schemas.openxmlformats.org/officeDocument/2006/relationships/image" Target="../media/image1.jpeg"/><Relationship Id="rId7" Type="http://schemas.openxmlformats.org/officeDocument/2006/relationships/image" Target="../media/image30.png"/><Relationship Id="rId12" Type="http://schemas.openxmlformats.org/officeDocument/2006/relationships/slide" Target="slide16.xml"/><Relationship Id="rId17" Type="http://schemas.openxmlformats.org/officeDocument/2006/relationships/image" Target="../media/image7.png"/><Relationship Id="rId2" Type="http://schemas.openxmlformats.org/officeDocument/2006/relationships/notesSlide" Target="../notesSlides/notesSlide1.xml"/><Relationship Id="rId16"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image" Target="../media/image5.png"/><Relationship Id="rId5" Type="http://schemas.openxmlformats.org/officeDocument/2006/relationships/image" Target="../media/image3.png"/><Relationship Id="rId15" Type="http://schemas.openxmlformats.org/officeDocument/2006/relationships/slide" Target="slide20.xml"/><Relationship Id="rId10" Type="http://schemas.openxmlformats.org/officeDocument/2006/relationships/image" Target="../media/image48.png"/><Relationship Id="rId19" Type="http://schemas.openxmlformats.org/officeDocument/2006/relationships/image" Target="../media/image70.png"/><Relationship Id="rId4" Type="http://schemas.openxmlformats.org/officeDocument/2006/relationships/image" Target="../media/image2.jpeg"/><Relationship Id="rId9" Type="http://schemas.openxmlformats.org/officeDocument/2006/relationships/slide" Target="slide14.xml"/><Relationship Id="rId1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5.png"/><Relationship Id="rId12" Type="http://schemas.openxmlformats.org/officeDocument/2006/relationships/image" Target="../media/image16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40.png"/><Relationship Id="rId11" Type="http://schemas.openxmlformats.org/officeDocument/2006/relationships/slide" Target="slide9.xml"/><Relationship Id="rId5" Type="http://schemas.openxmlformats.org/officeDocument/2006/relationships/slide" Target="slide7.xml"/><Relationship Id="rId15" Type="http://schemas.openxmlformats.org/officeDocument/2006/relationships/image" Target="../media/image170.pn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150.png"/><Relationship Id="rId14" Type="http://schemas.openxmlformats.org/officeDocument/2006/relationships/slide" Target="slide10.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customXml" Target="../ink/ink1.xml"/><Relationship Id="rId13" Type="http://schemas.openxmlformats.org/officeDocument/2006/relationships/image" Target="../media/image36.png"/><Relationship Id="rId18" Type="http://schemas.openxmlformats.org/officeDocument/2006/relationships/customXml" Target="../ink/ink6.xml"/><Relationship Id="rId26" Type="http://schemas.openxmlformats.org/officeDocument/2006/relationships/customXml" Target="../ink/ink10.xml"/><Relationship Id="rId3" Type="http://schemas.openxmlformats.org/officeDocument/2006/relationships/diagramData" Target="../diagrams/data2.xml"/><Relationship Id="rId21" Type="http://schemas.openxmlformats.org/officeDocument/2006/relationships/image" Target="../media/image40.png"/><Relationship Id="rId7" Type="http://schemas.microsoft.com/office/2007/relationships/diagramDrawing" Target="../diagrams/drawing2.xml"/><Relationship Id="rId12" Type="http://schemas.openxmlformats.org/officeDocument/2006/relationships/customXml" Target="../ink/ink3.xml"/><Relationship Id="rId17" Type="http://schemas.openxmlformats.org/officeDocument/2006/relationships/image" Target="../media/image38.png"/><Relationship Id="rId25" Type="http://schemas.openxmlformats.org/officeDocument/2006/relationships/image" Target="../media/image42.png"/><Relationship Id="rId2" Type="http://schemas.openxmlformats.org/officeDocument/2006/relationships/notesSlide" Target="../notesSlides/notesSlide15.xml"/><Relationship Id="rId16" Type="http://schemas.openxmlformats.org/officeDocument/2006/relationships/customXml" Target="../ink/ink5.xml"/><Relationship Id="rId20" Type="http://schemas.openxmlformats.org/officeDocument/2006/relationships/customXml" Target="../ink/ink7.xml"/><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35.png"/><Relationship Id="rId24" Type="http://schemas.openxmlformats.org/officeDocument/2006/relationships/customXml" Target="../ink/ink9.xml"/><Relationship Id="rId5" Type="http://schemas.openxmlformats.org/officeDocument/2006/relationships/diagramQuickStyle" Target="../diagrams/quickStyle2.xml"/><Relationship Id="rId15" Type="http://schemas.openxmlformats.org/officeDocument/2006/relationships/image" Target="../media/image37.png"/><Relationship Id="rId23" Type="http://schemas.openxmlformats.org/officeDocument/2006/relationships/image" Target="../media/image41.png"/><Relationship Id="rId10" Type="http://schemas.openxmlformats.org/officeDocument/2006/relationships/customXml" Target="../ink/ink2.xml"/><Relationship Id="rId19" Type="http://schemas.openxmlformats.org/officeDocument/2006/relationships/image" Target="../media/image39.png"/><Relationship Id="rId4" Type="http://schemas.openxmlformats.org/officeDocument/2006/relationships/diagramLayout" Target="../diagrams/layout2.xml"/><Relationship Id="rId9" Type="http://schemas.openxmlformats.org/officeDocument/2006/relationships/image" Target="../media/image34.png"/><Relationship Id="rId14" Type="http://schemas.openxmlformats.org/officeDocument/2006/relationships/customXml" Target="../ink/ink4.xml"/><Relationship Id="rId22" Type="http://schemas.openxmlformats.org/officeDocument/2006/relationships/customXml" Target="../ink/ink8.xml"/><Relationship Id="rId27"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8" Type="http://schemas.openxmlformats.org/officeDocument/2006/relationships/hyperlink" Target="https://www.mdpi.com/2071-1050/9/2/231" TargetMode="External"/><Relationship Id="rId13" Type="http://schemas.openxmlformats.org/officeDocument/2006/relationships/hyperlink" Target="https://english.seoul.go.kr/gyeongui-line-forest-park-introduced-by-yulri/" TargetMode="External"/><Relationship Id="rId3" Type="http://schemas.openxmlformats.org/officeDocument/2006/relationships/hyperlink" Target="https://parks.seoul.go.kr/maps/gyeongui/gyeongui_map_ENG.pdf" TargetMode="External"/><Relationship Id="rId7" Type="http://schemas.openxmlformats.org/officeDocument/2006/relationships/hyperlink" Target="https://cm.asiae.co.kr/en/article/2021062108042012775?utm_source=chatgpt.com" TargetMode="External"/><Relationship Id="rId12" Type="http://schemas.openxmlformats.org/officeDocument/2006/relationships/hyperlink" Target="https://doi.org/10.1177/0042098015612540" TargetMode="External"/><Relationship Id="rId2" Type="http://schemas.openxmlformats.org/officeDocument/2006/relationships/notesSlide" Target="../notesSlides/notesSlide20.xml"/><Relationship Id="rId16" Type="http://schemas.openxmlformats.org/officeDocument/2006/relationships/hyperlink" Target="https://doi.org/10.3390/su12176722" TargetMode="External"/><Relationship Id="rId1" Type="http://schemas.openxmlformats.org/officeDocument/2006/relationships/slideLayout" Target="../slideLayouts/slideLayout7.xml"/><Relationship Id="rId6" Type="http://schemas.openxmlformats.org/officeDocument/2006/relationships/hyperlink" Target="https://www.acuitykp.com/blog/koreas-jeonse-housing-rental-system/" TargetMode="External"/><Relationship Id="rId11" Type="http://schemas.openxmlformats.org/officeDocument/2006/relationships/hyperlink" Target="https://streeteasy.com/blog/changing-grid-high-line/" TargetMode="External"/><Relationship Id="rId5" Type="http://schemas.openxmlformats.org/officeDocument/2006/relationships/hyperlink" Target="https://journals.sagepub.com/doi/10.1177/0042098019849380" TargetMode="External"/><Relationship Id="rId15" Type="http://schemas.openxmlformats.org/officeDocument/2006/relationships/hyperlink" Target="https://parks.seoul.go.kr/maps/gyeongui/gyeongui_map_ENG.pdf?utm_source=chatgpt.com" TargetMode="External"/><Relationship Id="rId10" Type="http://schemas.openxmlformats.org/officeDocument/2006/relationships/hyperlink" Target="https://www.sciencedirect.com/science/article/pii/S019739751530254X" TargetMode="External"/><Relationship Id="rId4" Type="http://schemas.openxmlformats.org/officeDocument/2006/relationships/hyperlink" Target="https://www.mdpi.com/2071-1050/12/17/6722" TargetMode="External"/><Relationship Id="rId9" Type="http://schemas.openxmlformats.org/officeDocument/2006/relationships/hyperlink" Target="https://www.nrpa.org/parks-recreation-magazine/2019/december/greening-without-gentrification/" TargetMode="External"/><Relationship Id="rId14" Type="http://schemas.openxmlformats.org/officeDocument/2006/relationships/hyperlink" Target="https://english.seoul.go.kr/gyeongui-line-forest-par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F5BE2BD8-0AB3-C292-7038-C2C67FC06A0C}"/>
              </a:ext>
            </a:extLst>
          </p:cNvPr>
          <p:cNvSpPr/>
          <p:nvPr/>
        </p:nvSpPr>
        <p:spPr>
          <a:xfrm>
            <a:off x="242358" y="228601"/>
            <a:ext cx="6131010" cy="141732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801"/>
          </a:p>
        </p:txBody>
      </p:sp>
      <p:sp>
        <p:nvSpPr>
          <p:cNvPr id="4" name="Title 3">
            <a:extLst>
              <a:ext uri="{FF2B5EF4-FFF2-40B4-BE49-F238E27FC236}">
                <a16:creationId xmlns:a16="http://schemas.microsoft.com/office/drawing/2014/main" id="{16973146-AA35-E09F-8355-8CD36727A42F}"/>
              </a:ext>
            </a:extLst>
          </p:cNvPr>
          <p:cNvSpPr txBox="1">
            <a:spLocks noGrp="1"/>
          </p:cNvSpPr>
          <p:nvPr>
            <p:ph type="title"/>
          </p:nvPr>
        </p:nvSpPr>
        <p:spPr>
          <a:xfrm>
            <a:off x="1" y="343228"/>
            <a:ext cx="6467856" cy="1311128"/>
          </a:xfrm>
          <a:prstGeom prst="rect">
            <a:avLst/>
          </a:prstGeom>
          <a:noFill/>
        </p:spPr>
        <p:txBody>
          <a:bodyPr wrap="square" rtlCol="0">
            <a:spAutoFit/>
          </a:bodyPr>
          <a:lstStyle/>
          <a:p>
            <a:pPr algn="ctr"/>
            <a:r>
              <a:rPr lang="en-US" dirty="0">
                <a:latin typeface="Tahoma" panose="020B0604030504040204" pitchFamily="34" charset="0"/>
                <a:ea typeface="Tahoma" panose="020B0604030504040204" pitchFamily="34" charset="0"/>
                <a:cs typeface="Tahoma" panose="020B0604030504040204" pitchFamily="34" charset="0"/>
              </a:rPr>
              <a:t>Gyeongui Line Forest Park</a:t>
            </a:r>
          </a:p>
        </p:txBody>
      </p:sp>
      <p:pic>
        <p:nvPicPr>
          <p:cNvPr id="5" name="Picture 4">
            <a:extLst>
              <a:ext uri="{FF2B5EF4-FFF2-40B4-BE49-F238E27FC236}">
                <a16:creationId xmlns:a16="http://schemas.microsoft.com/office/drawing/2014/main" id="{DD1C35E2-2249-6C0B-ED53-3E36A68CEB5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42360" y="3912525"/>
            <a:ext cx="4156098" cy="277107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Picture 6">
            <a:extLst>
              <a:ext uri="{FF2B5EF4-FFF2-40B4-BE49-F238E27FC236}">
                <a16:creationId xmlns:a16="http://schemas.microsoft.com/office/drawing/2014/main" id="{D77F190D-AB6F-9AFD-FAE1-52B56FC56F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5169" y="1221729"/>
            <a:ext cx="4334473" cy="289000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mc:AlternateContent xmlns:mc="http://schemas.openxmlformats.org/markup-compatibility/2006" xmlns:psez="http://schemas.microsoft.com/office/powerpoint/2016/sectionzoom">
        <mc:Choice Requires="psez">
          <p:graphicFrame>
            <p:nvGraphicFramePr>
              <p:cNvPr id="22" name="Section Zoom 21">
                <a:extLst>
                  <a:ext uri="{FF2B5EF4-FFF2-40B4-BE49-F238E27FC236}">
                    <a16:creationId xmlns:a16="http://schemas.microsoft.com/office/drawing/2014/main" id="{A41A0397-F3BC-8CDE-FDAE-ADDAF2C9348D}"/>
                  </a:ext>
                </a:extLst>
              </p:cNvPr>
              <p:cNvGraphicFramePr>
                <a:graphicFrameLocks noChangeAspect="1"/>
              </p:cNvGraphicFramePr>
              <p:nvPr>
                <p:extLst>
                  <p:ext uri="{D42A27DB-BD31-4B8C-83A1-F6EECF244321}">
                    <p14:modId xmlns:p14="http://schemas.microsoft.com/office/powerpoint/2010/main" val="2670839545"/>
                  </p:ext>
                </p:extLst>
              </p:nvPr>
            </p:nvGraphicFramePr>
            <p:xfrm>
              <a:off x="4634309" y="1854971"/>
              <a:ext cx="2438400" cy="1371600"/>
            </p:xfrm>
            <a:graphic>
              <a:graphicData uri="http://schemas.microsoft.com/office/powerpoint/2016/sectionzoom">
                <psez:sectionZm>
                  <psez:sectionZmObj sectionId="{35358EDD-0ADF-4E3F-B133-80C29252C442}">
                    <psez:zmPr id="{3FA1A05B-2EAA-4BC7-B6C6-7A73A6FE93DB}" transitionDur="1000">
                      <p166:blipFill xmlns:p166="http://schemas.microsoft.com/office/powerpoint/2016/6/main">
                        <a:blip r:embed="rId5"/>
                        <a:stretch>
                          <a:fillRect/>
                        </a:stretch>
                      </p166:blipFill>
                      <p166:spPr xmlns:p166="http://schemas.microsoft.com/office/powerpoint/2016/6/main">
                        <a:xfrm>
                          <a:off x="0" y="0"/>
                          <a:ext cx="2438400" cy="1371600"/>
                        </a:xfrm>
                        <a:prstGeom prst="rect">
                          <a:avLst/>
                        </a:prstGeom>
                        <a:ln w="3175">
                          <a:solidFill>
                            <a:prstClr val="ltGray"/>
                          </a:solidFill>
                        </a:ln>
                      </p166:spPr>
                    </psez:zmPr>
                  </psez:sectionZmObj>
                </psez:sectionZm>
              </a:graphicData>
            </a:graphic>
          </p:graphicFrame>
        </mc:Choice>
        <mc:Fallback xmlns="">
          <p:pic>
            <p:nvPicPr>
              <p:cNvPr id="22" name="Section Zoom 21">
                <a:hlinkClick r:id="rId6" action="ppaction://hlinksldjump"/>
                <a:extLst>
                  <a:ext uri="{FF2B5EF4-FFF2-40B4-BE49-F238E27FC236}">
                    <a16:creationId xmlns:a16="http://schemas.microsoft.com/office/drawing/2014/main" id="{A41A0397-F3BC-8CDE-FDAE-ADDAF2C9348D}"/>
                  </a:ext>
                </a:extLst>
              </p:cNvPr>
              <p:cNvPicPr>
                <a:picLocks noGrp="1" noRot="1" noChangeAspect="1" noMove="1" noResize="1" noEditPoints="1" noAdjustHandles="1" noChangeArrowheads="1" noChangeShapeType="1"/>
              </p:cNvPicPr>
              <p:nvPr/>
            </p:nvPicPr>
            <p:blipFill>
              <a:blip r:embed="rId7"/>
              <a:stretch>
                <a:fillRect/>
              </a:stretch>
            </p:blipFill>
            <p:spPr>
              <a:xfrm>
                <a:off x="4634309" y="1854971"/>
                <a:ext cx="2438400" cy="1371600"/>
              </a:xfrm>
              <a:prstGeom prst="rect">
                <a:avLst/>
              </a:prstGeom>
              <a:ln w="3175">
                <a:solidFill>
                  <a:prstClr val="ltGray"/>
                </a:solidFill>
              </a:ln>
            </p:spPr>
          </p:pic>
        </mc:Fallback>
      </mc:AlternateContent>
      <mc:AlternateContent xmlns:mc="http://schemas.openxmlformats.org/markup-compatibility/2006" xmlns:psez="http://schemas.microsoft.com/office/powerpoint/2016/sectionzoom">
        <mc:Choice Requires="psez">
          <p:graphicFrame>
            <p:nvGraphicFramePr>
              <p:cNvPr id="24" name="Section Zoom 23">
                <a:extLst>
                  <a:ext uri="{FF2B5EF4-FFF2-40B4-BE49-F238E27FC236}">
                    <a16:creationId xmlns:a16="http://schemas.microsoft.com/office/drawing/2014/main" id="{72DC670F-075F-F3D4-362C-0A210D9150A0}"/>
                  </a:ext>
                </a:extLst>
              </p:cNvPr>
              <p:cNvGraphicFramePr>
                <a:graphicFrameLocks noChangeAspect="1"/>
              </p:cNvGraphicFramePr>
              <p:nvPr>
                <p:extLst>
                  <p:ext uri="{D42A27DB-BD31-4B8C-83A1-F6EECF244321}">
                    <p14:modId xmlns:p14="http://schemas.microsoft.com/office/powerpoint/2010/main" val="628859802"/>
                  </p:ext>
                </p:extLst>
              </p:nvPr>
            </p:nvGraphicFramePr>
            <p:xfrm>
              <a:off x="4634309" y="3583486"/>
              <a:ext cx="2438400" cy="1371600"/>
            </p:xfrm>
            <a:graphic>
              <a:graphicData uri="http://schemas.microsoft.com/office/powerpoint/2016/sectionzoom">
                <psez:sectionZm>
                  <psez:sectionZmObj sectionId="{2FCEBACB-AA9D-4F92-B6E9-8EAF094A07FA}">
                    <psez:zmPr id="{69793503-CB00-417C-A9B6-A11BA06DB5C2}" transitionDur="1000">
                      <p166:blipFill xmlns:p166="http://schemas.microsoft.com/office/powerpoint/2016/6/main">
                        <a:blip r:embed="rId8"/>
                        <a:stretch>
                          <a:fillRect/>
                        </a:stretch>
                      </p166:blipFill>
                      <p166:spPr xmlns:p166="http://schemas.microsoft.com/office/powerpoint/2016/6/main">
                        <a:xfrm>
                          <a:off x="0" y="0"/>
                          <a:ext cx="2438400" cy="1371600"/>
                        </a:xfrm>
                        <a:prstGeom prst="rect">
                          <a:avLst/>
                        </a:prstGeom>
                        <a:ln w="3175">
                          <a:solidFill>
                            <a:prstClr val="ltGray"/>
                          </a:solidFill>
                        </a:ln>
                      </p166:spPr>
                    </psez:zmPr>
                  </psez:sectionZmObj>
                </psez:sectionZm>
              </a:graphicData>
            </a:graphic>
          </p:graphicFrame>
        </mc:Choice>
        <mc:Fallback xmlns="">
          <p:pic>
            <p:nvPicPr>
              <p:cNvPr id="24" name="Section Zoom 23">
                <a:hlinkClick r:id="rId9" action="ppaction://hlinksldjump"/>
                <a:extLst>
                  <a:ext uri="{FF2B5EF4-FFF2-40B4-BE49-F238E27FC236}">
                    <a16:creationId xmlns:a16="http://schemas.microsoft.com/office/drawing/2014/main" id="{72DC670F-075F-F3D4-362C-0A210D9150A0}"/>
                  </a:ext>
                </a:extLst>
              </p:cNvPr>
              <p:cNvPicPr>
                <a:picLocks noGrp="1" noRot="1" noChangeAspect="1" noMove="1" noResize="1" noEditPoints="1" noAdjustHandles="1" noChangeArrowheads="1" noChangeShapeType="1"/>
              </p:cNvPicPr>
              <p:nvPr/>
            </p:nvPicPr>
            <p:blipFill>
              <a:blip r:embed="rId10"/>
              <a:stretch>
                <a:fillRect/>
              </a:stretch>
            </p:blipFill>
            <p:spPr>
              <a:xfrm>
                <a:off x="4634309" y="3583486"/>
                <a:ext cx="2438400" cy="1371600"/>
              </a:xfrm>
              <a:prstGeom prst="rect">
                <a:avLst/>
              </a:prstGeom>
              <a:ln w="3175">
                <a:solidFill>
                  <a:prstClr val="ltGray"/>
                </a:solidFill>
              </a:ln>
            </p:spPr>
          </p:pic>
        </mc:Fallback>
      </mc:AlternateContent>
      <mc:AlternateContent xmlns:mc="http://schemas.openxmlformats.org/markup-compatibility/2006" xmlns:psez="http://schemas.microsoft.com/office/powerpoint/2016/sectionzoom">
        <mc:Choice Requires="psez">
          <p:graphicFrame>
            <p:nvGraphicFramePr>
              <p:cNvPr id="26" name="Section Zoom 25">
                <a:extLst>
                  <a:ext uri="{FF2B5EF4-FFF2-40B4-BE49-F238E27FC236}">
                    <a16:creationId xmlns:a16="http://schemas.microsoft.com/office/drawing/2014/main" id="{2CF1BA85-88C9-0912-BE33-316E061054F9}"/>
                  </a:ext>
                </a:extLst>
              </p:cNvPr>
              <p:cNvGraphicFramePr>
                <a:graphicFrameLocks noChangeAspect="1"/>
              </p:cNvGraphicFramePr>
              <p:nvPr>
                <p:extLst>
                  <p:ext uri="{D42A27DB-BD31-4B8C-83A1-F6EECF244321}">
                    <p14:modId xmlns:p14="http://schemas.microsoft.com/office/powerpoint/2010/main" val="2834954228"/>
                  </p:ext>
                </p:extLst>
              </p:nvPr>
            </p:nvGraphicFramePr>
            <p:xfrm>
              <a:off x="4634309" y="5312004"/>
              <a:ext cx="2438400" cy="1371600"/>
            </p:xfrm>
            <a:graphic>
              <a:graphicData uri="http://schemas.microsoft.com/office/powerpoint/2016/sectionzoom">
                <psez:sectionZm>
                  <psez:sectionZmObj sectionId="{AB22F415-A06C-4627-BFA4-D25B61F29B87}">
                    <psez:zmPr id="{A294AF32-A558-423B-9084-F1AFEEEDEC6F}" transitionDur="1000">
                      <p166:blipFill xmlns:p166="http://schemas.microsoft.com/office/powerpoint/2016/6/main">
                        <a:blip r:embed="rId11"/>
                        <a:stretch>
                          <a:fillRect/>
                        </a:stretch>
                      </p166:blipFill>
                      <p166:spPr xmlns:p166="http://schemas.microsoft.com/office/powerpoint/2016/6/main">
                        <a:xfrm>
                          <a:off x="0" y="0"/>
                          <a:ext cx="2438400" cy="1371600"/>
                        </a:xfrm>
                        <a:prstGeom prst="rect">
                          <a:avLst/>
                        </a:prstGeom>
                        <a:ln w="3175">
                          <a:solidFill>
                            <a:prstClr val="ltGray"/>
                          </a:solidFill>
                        </a:ln>
                      </p166:spPr>
                    </psez:zmPr>
                  </psez:sectionZmObj>
                </psez:sectionZm>
              </a:graphicData>
            </a:graphic>
          </p:graphicFrame>
        </mc:Choice>
        <mc:Fallback xmlns="">
          <p:pic>
            <p:nvPicPr>
              <p:cNvPr id="26" name="Section Zoom 25">
                <a:hlinkClick r:id="rId12" action="ppaction://hlinksldjump"/>
                <a:extLst>
                  <a:ext uri="{FF2B5EF4-FFF2-40B4-BE49-F238E27FC236}">
                    <a16:creationId xmlns:a16="http://schemas.microsoft.com/office/drawing/2014/main" id="{2CF1BA85-88C9-0912-BE33-316E061054F9}"/>
                  </a:ext>
                </a:extLst>
              </p:cNvPr>
              <p:cNvPicPr>
                <a:picLocks noGrp="1" noRot="1" noChangeAspect="1" noMove="1" noResize="1" noEditPoints="1" noAdjustHandles="1" noChangeArrowheads="1" noChangeShapeType="1"/>
              </p:cNvPicPr>
              <p:nvPr/>
            </p:nvPicPr>
            <p:blipFill>
              <a:blip r:embed="rId13"/>
              <a:stretch>
                <a:fillRect/>
              </a:stretch>
            </p:blipFill>
            <p:spPr>
              <a:xfrm>
                <a:off x="4634309" y="5312004"/>
                <a:ext cx="2438400" cy="1371600"/>
              </a:xfrm>
              <a:prstGeom prst="rect">
                <a:avLst/>
              </a:prstGeom>
              <a:ln w="3175">
                <a:solidFill>
                  <a:prstClr val="ltGray"/>
                </a:solidFill>
              </a:ln>
            </p:spPr>
          </p:pic>
        </mc:Fallback>
      </mc:AlternateContent>
      <mc:AlternateContent xmlns:mc="http://schemas.openxmlformats.org/markup-compatibility/2006" xmlns:psez="http://schemas.microsoft.com/office/powerpoint/2016/sectionzoom">
        <mc:Choice Requires="psez">
          <p:graphicFrame>
            <p:nvGraphicFramePr>
              <p:cNvPr id="28" name="Section Zoom 27">
                <a:extLst>
                  <a:ext uri="{FF2B5EF4-FFF2-40B4-BE49-F238E27FC236}">
                    <a16:creationId xmlns:a16="http://schemas.microsoft.com/office/drawing/2014/main" id="{0AF8B466-F19C-CA55-8D4A-81AE689CEC9D}"/>
                  </a:ext>
                </a:extLst>
              </p:cNvPr>
              <p:cNvGraphicFramePr>
                <a:graphicFrameLocks noChangeAspect="1"/>
              </p:cNvGraphicFramePr>
              <p:nvPr>
                <p:extLst>
                  <p:ext uri="{D42A27DB-BD31-4B8C-83A1-F6EECF244321}">
                    <p14:modId xmlns:p14="http://schemas.microsoft.com/office/powerpoint/2010/main" val="1776362856"/>
                  </p:ext>
                </p:extLst>
              </p:nvPr>
            </p:nvGraphicFramePr>
            <p:xfrm>
              <a:off x="7700241" y="5312004"/>
              <a:ext cx="2438398" cy="1371600"/>
            </p:xfrm>
            <a:graphic>
              <a:graphicData uri="http://schemas.microsoft.com/office/powerpoint/2016/sectionzoom">
                <psez:sectionZm>
                  <psez:sectionZmObj sectionId="{C6BBD8CF-5904-438D-BA5E-9D1DE7DF5E85}">
                    <psez:zmPr id="{0BF11729-5059-4E6A-B8E2-54184EDDB959}" transitionDur="1000">
                      <p166:blipFill xmlns:p166="http://schemas.microsoft.com/office/powerpoint/2016/6/main">
                        <a:blip r:embed="rId14"/>
                        <a:stretch>
                          <a:fillRect/>
                        </a:stretch>
                      </p166:blipFill>
                      <p166:spPr xmlns:p166="http://schemas.microsoft.com/office/powerpoint/2016/6/main">
                        <a:xfrm>
                          <a:off x="0" y="0"/>
                          <a:ext cx="2438398" cy="1371600"/>
                        </a:xfrm>
                        <a:prstGeom prst="rect">
                          <a:avLst/>
                        </a:prstGeom>
                        <a:ln w="3175">
                          <a:solidFill>
                            <a:prstClr val="ltGray"/>
                          </a:solidFill>
                        </a:ln>
                      </p166:spPr>
                    </psez:zmPr>
                  </psez:sectionZmObj>
                </psez:sectionZm>
              </a:graphicData>
            </a:graphic>
          </p:graphicFrame>
        </mc:Choice>
        <mc:Fallback xmlns="">
          <p:pic>
            <p:nvPicPr>
              <p:cNvPr id="28" name="Section Zoom 27">
                <a:hlinkClick r:id="rId15" action="ppaction://hlinksldjump"/>
                <a:extLst>
                  <a:ext uri="{FF2B5EF4-FFF2-40B4-BE49-F238E27FC236}">
                    <a16:creationId xmlns:a16="http://schemas.microsoft.com/office/drawing/2014/main" id="{0AF8B466-F19C-CA55-8D4A-81AE689CEC9D}"/>
                  </a:ext>
                </a:extLst>
              </p:cNvPr>
              <p:cNvPicPr>
                <a:picLocks noGrp="1" noRot="1" noChangeAspect="1" noMove="1" noResize="1" noEditPoints="1" noAdjustHandles="1" noChangeArrowheads="1" noChangeShapeType="1"/>
              </p:cNvPicPr>
              <p:nvPr/>
            </p:nvPicPr>
            <p:blipFill>
              <a:blip r:embed="rId16"/>
              <a:stretch>
                <a:fillRect/>
              </a:stretch>
            </p:blipFill>
            <p:spPr>
              <a:xfrm>
                <a:off x="7700241" y="5312004"/>
                <a:ext cx="2438398" cy="1371600"/>
              </a:xfrm>
              <a:prstGeom prst="rect">
                <a:avLst/>
              </a:prstGeom>
              <a:ln w="3175">
                <a:solidFill>
                  <a:prstClr val="ltGray"/>
                </a:solidFill>
              </a:ln>
            </p:spPr>
          </p:pic>
        </mc:Fallback>
      </mc:AlternateContent>
      <mc:AlternateContent xmlns:mc="http://schemas.openxmlformats.org/markup-compatibility/2006" xmlns:psez="http://schemas.microsoft.com/office/powerpoint/2016/sectionzoom">
        <mc:Choice Requires="psez">
          <p:graphicFrame>
            <p:nvGraphicFramePr>
              <p:cNvPr id="31" name="Section Zoom 30">
                <a:extLst>
                  <a:ext uri="{FF2B5EF4-FFF2-40B4-BE49-F238E27FC236}">
                    <a16:creationId xmlns:a16="http://schemas.microsoft.com/office/drawing/2014/main" id="{18E1F9AB-719A-491F-BD9B-6214406A45C8}"/>
                  </a:ext>
                </a:extLst>
              </p:cNvPr>
              <p:cNvGraphicFramePr>
                <a:graphicFrameLocks noChangeAspect="1"/>
              </p:cNvGraphicFramePr>
              <p:nvPr>
                <p:extLst>
                  <p:ext uri="{D42A27DB-BD31-4B8C-83A1-F6EECF244321}">
                    <p14:modId xmlns:p14="http://schemas.microsoft.com/office/powerpoint/2010/main" val="4265713817"/>
                  </p:ext>
                </p:extLst>
              </p:nvPr>
            </p:nvGraphicFramePr>
            <p:xfrm>
              <a:off x="1736167" y="1854971"/>
              <a:ext cx="2438400" cy="1371600"/>
            </p:xfrm>
            <a:graphic>
              <a:graphicData uri="http://schemas.microsoft.com/office/powerpoint/2016/sectionzoom">
                <psez:sectionZm>
                  <psez:sectionZmObj sectionId="{6DC6F955-CFC6-4853-A8A0-4C3E7E3D8B9A}">
                    <psez:zmPr id="{A15E043A-A7C6-4DDF-8FCD-092809C1DF3E}" transitionDur="1000">
                      <p166:blipFill xmlns:p166="http://schemas.microsoft.com/office/powerpoint/2016/6/main">
                        <a:blip r:embed="rId17"/>
                        <a:stretch>
                          <a:fillRect/>
                        </a:stretch>
                      </p166:blipFill>
                      <p166:spPr xmlns:p166="http://schemas.microsoft.com/office/powerpoint/2016/6/main">
                        <a:xfrm>
                          <a:off x="0" y="0"/>
                          <a:ext cx="2438400" cy="1371600"/>
                        </a:xfrm>
                        <a:prstGeom prst="rect">
                          <a:avLst/>
                        </a:prstGeom>
                        <a:ln w="3175">
                          <a:solidFill>
                            <a:prstClr val="ltGray"/>
                          </a:solidFill>
                        </a:ln>
                      </p166:spPr>
                    </psez:zmPr>
                  </psez:sectionZmObj>
                </psez:sectionZm>
              </a:graphicData>
            </a:graphic>
          </p:graphicFrame>
        </mc:Choice>
        <mc:Fallback xmlns="">
          <p:pic>
            <p:nvPicPr>
              <p:cNvPr id="31" name="Section Zoom 30">
                <a:hlinkClick r:id="rId18" action="ppaction://hlinksldjump"/>
                <a:extLst>
                  <a:ext uri="{FF2B5EF4-FFF2-40B4-BE49-F238E27FC236}">
                    <a16:creationId xmlns:a16="http://schemas.microsoft.com/office/drawing/2014/main" id="{18E1F9AB-719A-491F-BD9B-6214406A45C8}"/>
                  </a:ext>
                </a:extLst>
              </p:cNvPr>
              <p:cNvPicPr>
                <a:picLocks noGrp="1" noRot="1" noChangeAspect="1" noMove="1" noResize="1" noEditPoints="1" noAdjustHandles="1" noChangeArrowheads="1" noChangeShapeType="1"/>
              </p:cNvPicPr>
              <p:nvPr/>
            </p:nvPicPr>
            <p:blipFill>
              <a:blip r:embed="rId19"/>
              <a:stretch>
                <a:fillRect/>
              </a:stretch>
            </p:blipFill>
            <p:spPr>
              <a:xfrm>
                <a:off x="1736167" y="1854971"/>
                <a:ext cx="2438400" cy="1371600"/>
              </a:xfrm>
              <a:prstGeom prst="rect">
                <a:avLst/>
              </a:prstGeom>
              <a:ln w="3175">
                <a:solidFill>
                  <a:prstClr val="ltGray"/>
                </a:solidFill>
              </a:ln>
            </p:spPr>
          </p:pic>
        </mc:Fallback>
      </mc:AlternateContent>
      <p:sp>
        <p:nvSpPr>
          <p:cNvPr id="3" name="TextBox 2">
            <a:extLst>
              <a:ext uri="{FF2B5EF4-FFF2-40B4-BE49-F238E27FC236}">
                <a16:creationId xmlns:a16="http://schemas.microsoft.com/office/drawing/2014/main" id="{73C1EA68-7719-E3AE-5AC7-0019F2668B38}"/>
              </a:ext>
            </a:extLst>
          </p:cNvPr>
          <p:cNvSpPr txBox="1"/>
          <p:nvPr/>
        </p:nvSpPr>
        <p:spPr>
          <a:xfrm>
            <a:off x="275854" y="3517446"/>
            <a:ext cx="4240530" cy="338554"/>
          </a:xfrm>
          <a:prstGeom prst="rect">
            <a:avLst/>
          </a:prstGeom>
          <a:noFill/>
        </p:spPr>
        <p:txBody>
          <a:bodyPr wrap="square">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Figure 1. From </a:t>
            </a:r>
            <a:r>
              <a:rPr lang="en-US" sz="800" i="1" dirty="0">
                <a:latin typeface="Tahoma" panose="020B0604030504040204" pitchFamily="34" charset="0"/>
                <a:ea typeface="Tahoma" panose="020B0604030504040204" pitchFamily="34" charset="0"/>
                <a:cs typeface="Tahoma" panose="020B0604030504040204" pitchFamily="34" charset="0"/>
              </a:rPr>
              <a:t>Gyeongui Line Forest Park</a:t>
            </a:r>
            <a:r>
              <a:rPr lang="en-US" sz="800" dirty="0">
                <a:latin typeface="Tahoma" panose="020B0604030504040204" pitchFamily="34" charset="0"/>
                <a:ea typeface="Tahoma" panose="020B0604030504040204" pitchFamily="34" charset="0"/>
                <a:cs typeface="Tahoma" panose="020B0604030504040204" pitchFamily="34" charset="0"/>
              </a:rPr>
              <a:t>, by Seoul Metropolitan Gov, 2022. Retrieved from https://english.seoul.go.kr/gyeongui-line-forest-park/</a:t>
            </a:r>
          </a:p>
        </p:txBody>
      </p:sp>
      <p:sp>
        <p:nvSpPr>
          <p:cNvPr id="8" name="TextBox 7">
            <a:extLst>
              <a:ext uri="{FF2B5EF4-FFF2-40B4-BE49-F238E27FC236}">
                <a16:creationId xmlns:a16="http://schemas.microsoft.com/office/drawing/2014/main" id="{14B62682-16BB-8A13-4B5D-5D7750BEFAE4}"/>
              </a:ext>
            </a:extLst>
          </p:cNvPr>
          <p:cNvSpPr txBox="1"/>
          <p:nvPr/>
        </p:nvSpPr>
        <p:spPr>
          <a:xfrm>
            <a:off x="7847728" y="767984"/>
            <a:ext cx="4240530" cy="338554"/>
          </a:xfrm>
          <a:prstGeom prst="rect">
            <a:avLst/>
          </a:prstGeom>
          <a:noFill/>
        </p:spPr>
        <p:txBody>
          <a:bodyPr wrap="square">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Figure 2. From </a:t>
            </a:r>
            <a:r>
              <a:rPr lang="en-US" sz="800" i="1" dirty="0">
                <a:latin typeface="Tahoma" panose="020B0604030504040204" pitchFamily="34" charset="0"/>
                <a:ea typeface="Tahoma" panose="020B0604030504040204" pitchFamily="34" charset="0"/>
                <a:cs typeface="Tahoma" panose="020B0604030504040204" pitchFamily="34" charset="0"/>
              </a:rPr>
              <a:t>Gyeongui Line Forest Park</a:t>
            </a:r>
            <a:r>
              <a:rPr lang="en-US" sz="800" dirty="0">
                <a:latin typeface="Tahoma" panose="020B0604030504040204" pitchFamily="34" charset="0"/>
                <a:ea typeface="Tahoma" panose="020B0604030504040204" pitchFamily="34" charset="0"/>
                <a:cs typeface="Tahoma" panose="020B0604030504040204" pitchFamily="34" charset="0"/>
              </a:rPr>
              <a:t>, by Seoul Metropolitan Gov, 2022. Retrieved from https://english.seoul.go.kr/gyeongui-line-forest-park/</a:t>
            </a:r>
          </a:p>
        </p:txBody>
      </p:sp>
    </p:spTree>
    <p:extLst>
      <p:ext uri="{BB962C8B-B14F-4D97-AF65-F5344CB8AC3E}">
        <p14:creationId xmlns:p14="http://schemas.microsoft.com/office/powerpoint/2010/main" val="3474141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C7341F3-322C-22FB-3D83-59341DDCDE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
            <a:ext cx="6858000" cy="6858000"/>
          </a:xfrm>
          <a:prstGeom prst="rect">
            <a:avLst/>
          </a:prstGeom>
        </p:spPr>
      </p:pic>
      <p:sp>
        <p:nvSpPr>
          <p:cNvPr id="2" name="Title 1">
            <a:extLst>
              <a:ext uri="{FF2B5EF4-FFF2-40B4-BE49-F238E27FC236}">
                <a16:creationId xmlns:a16="http://schemas.microsoft.com/office/drawing/2014/main" id="{F2E61CD5-640C-51B3-865F-774BB4226AC4}"/>
              </a:ext>
            </a:extLst>
          </p:cNvPr>
          <p:cNvSpPr>
            <a:spLocks noGrp="1"/>
          </p:cNvSpPr>
          <p:nvPr>
            <p:ph type="ctrTitle"/>
          </p:nvPr>
        </p:nvSpPr>
        <p:spPr>
          <a:xfrm>
            <a:off x="7554248" y="171157"/>
            <a:ext cx="4089918" cy="928624"/>
          </a:xfrm>
        </p:spPr>
        <p:txBody>
          <a:bodyPr anchor="t">
            <a:normAutofit fontScale="90000"/>
          </a:bodyPr>
          <a:lstStyle/>
          <a:p>
            <a:r>
              <a:rPr lang="en-US" dirty="0">
                <a:latin typeface="Tahoma" panose="020B0604030504040204" pitchFamily="34" charset="0"/>
                <a:ea typeface="Tahoma" panose="020B0604030504040204" pitchFamily="34" charset="0"/>
                <a:cs typeface="Tahoma" panose="020B0604030504040204" pitchFamily="34" charset="0"/>
              </a:rPr>
              <a:t>Framing the Question</a:t>
            </a:r>
          </a:p>
        </p:txBody>
      </p:sp>
      <p:sp>
        <p:nvSpPr>
          <p:cNvPr id="6" name="TextBox 5">
            <a:extLst>
              <a:ext uri="{FF2B5EF4-FFF2-40B4-BE49-F238E27FC236}">
                <a16:creationId xmlns:a16="http://schemas.microsoft.com/office/drawing/2014/main" id="{F3FFF11F-5F9E-2E9A-0E82-5357F7F32B7D}"/>
              </a:ext>
            </a:extLst>
          </p:cNvPr>
          <p:cNvSpPr txBox="1"/>
          <p:nvPr/>
        </p:nvSpPr>
        <p:spPr>
          <a:xfrm>
            <a:off x="7511142" y="1828381"/>
            <a:ext cx="4176130" cy="5357749"/>
          </a:xfrm>
          <a:prstGeom prst="rect">
            <a:avLst/>
          </a:prstGeom>
          <a:noFill/>
        </p:spPr>
        <p:txBody>
          <a:bodyPr wrap="square" rtlCol="0">
            <a:spAutoFit/>
          </a:bodyPr>
          <a:lstStyle>
            <a:defPPr>
              <a:defRPr lang="en-US"/>
            </a:defPPr>
            <a:lvl1pPr fontAlgn="base">
              <a:defRPr sz="1801"/>
            </a:lvl1pPr>
          </a:lstStyle>
          <a:p>
            <a:br>
              <a:rPr lang="en-US" dirty="0"/>
            </a:br>
            <a:r>
              <a:rPr lang="en-US" b="1" dirty="0"/>
              <a:t>Gentrification</a:t>
            </a:r>
            <a:r>
              <a:rPr lang="en-US" dirty="0"/>
              <a:t>: Investment and rising property values in a neighborhood attract wealthier, and often white residents, leading to the displacement of lower-income and minority communities</a:t>
            </a:r>
          </a:p>
          <a:p>
            <a:endParaRPr lang="en-US" dirty="0"/>
          </a:p>
          <a:p>
            <a:r>
              <a:rPr lang="en-US" b="1" dirty="0"/>
              <a:t>Green Gentrification </a:t>
            </a:r>
            <a:r>
              <a:rPr lang="en-US" dirty="0"/>
              <a:t>happens when new parks or green projects raise property values, pushing out lower-income and often minority residents from their neighborhoods.</a:t>
            </a:r>
          </a:p>
          <a:p>
            <a:endParaRPr lang="en-US" dirty="0"/>
          </a:p>
          <a:p>
            <a:r>
              <a:rPr lang="en-US" dirty="0"/>
              <a:t>(Rigolon &amp; Christensen, 2019)</a:t>
            </a:r>
          </a:p>
          <a:p>
            <a:br>
              <a:rPr lang="en-US" dirty="0"/>
            </a:br>
            <a:br>
              <a:rPr lang="en-US" dirty="0"/>
            </a:br>
            <a:br>
              <a:rPr lang="en-US" dirty="0"/>
            </a:br>
            <a:endParaRPr lang="en-US" dirty="0"/>
          </a:p>
          <a:p>
            <a:endParaRPr lang="en-US" dirty="0"/>
          </a:p>
        </p:txBody>
      </p:sp>
      <p:sp>
        <p:nvSpPr>
          <p:cNvPr id="9" name="TextBox 8">
            <a:extLst>
              <a:ext uri="{FF2B5EF4-FFF2-40B4-BE49-F238E27FC236}">
                <a16:creationId xmlns:a16="http://schemas.microsoft.com/office/drawing/2014/main" id="{0DE72962-CFD1-9F58-049A-11D28DC75E02}"/>
              </a:ext>
            </a:extLst>
          </p:cNvPr>
          <p:cNvSpPr txBox="1"/>
          <p:nvPr/>
        </p:nvSpPr>
        <p:spPr>
          <a:xfrm>
            <a:off x="56430" y="6519444"/>
            <a:ext cx="4486614" cy="338554"/>
          </a:xfrm>
          <a:prstGeom prst="rect">
            <a:avLst/>
          </a:prstGeom>
          <a:noFill/>
        </p:spPr>
        <p:txBody>
          <a:bodyPr wrap="square">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Figure 3. From </a:t>
            </a:r>
            <a:r>
              <a:rPr lang="en-US" sz="800" i="1" dirty="0">
                <a:latin typeface="Tahoma" panose="020B0604030504040204" pitchFamily="34" charset="0"/>
                <a:ea typeface="Tahoma" panose="020B0604030504040204" pitchFamily="34" charset="0"/>
                <a:cs typeface="Tahoma" panose="020B0604030504040204" pitchFamily="34" charset="0"/>
              </a:rPr>
              <a:t>Gyeongui Line Forest Park introduced by </a:t>
            </a:r>
            <a:r>
              <a:rPr lang="en-US" sz="800" i="1" dirty="0" err="1">
                <a:latin typeface="Tahoma" panose="020B0604030504040204" pitchFamily="34" charset="0"/>
                <a:ea typeface="Tahoma" panose="020B0604030504040204" pitchFamily="34" charset="0"/>
                <a:cs typeface="Tahoma" panose="020B0604030504040204" pitchFamily="34" charset="0"/>
              </a:rPr>
              <a:t>Yulri</a:t>
            </a:r>
            <a:r>
              <a:rPr lang="en-US" sz="800" i="1" dirty="0">
                <a:latin typeface="Tahoma" panose="020B0604030504040204" pitchFamily="34" charset="0"/>
                <a:ea typeface="Tahoma" panose="020B0604030504040204" pitchFamily="34" charset="0"/>
                <a:cs typeface="Tahoma" panose="020B0604030504040204" pitchFamily="34" charset="0"/>
              </a:rPr>
              <a:t>!, </a:t>
            </a:r>
            <a:r>
              <a:rPr lang="en-US" sz="800" dirty="0">
                <a:latin typeface="Tahoma" panose="020B0604030504040204" pitchFamily="34" charset="0"/>
                <a:ea typeface="Tahoma" panose="020B0604030504040204" pitchFamily="34" charset="0"/>
                <a:cs typeface="Tahoma" panose="020B0604030504040204" pitchFamily="34" charset="0"/>
              </a:rPr>
              <a:t>by Seoul Metropolitan Gov, 2022. Retrieved from https://english.seoul.go.kr/gyeongui-line-forest-park-introduced-by-yulri/</a:t>
            </a:r>
          </a:p>
        </p:txBody>
      </p:sp>
    </p:spTree>
    <p:extLst>
      <p:ext uri="{BB962C8B-B14F-4D97-AF65-F5344CB8AC3E}">
        <p14:creationId xmlns:p14="http://schemas.microsoft.com/office/powerpoint/2010/main" val="1182521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6826E-93EC-8AAD-5CCA-9BF94803A983}"/>
              </a:ext>
            </a:extLst>
          </p:cNvPr>
          <p:cNvSpPr>
            <a:spLocks noGrp="1"/>
          </p:cNvSpPr>
          <p:nvPr>
            <p:ph type="title"/>
          </p:nvPr>
        </p:nvSpPr>
        <p:spPr>
          <a:xfrm>
            <a:off x="5568698" y="291975"/>
            <a:ext cx="5029200" cy="2231771"/>
          </a:xfrm>
          <a:noFill/>
          <a:ln>
            <a:noFill/>
          </a:ln>
        </p:spPr>
        <p:style>
          <a:lnRef idx="0">
            <a:scrgbClr r="0" g="0" b="0"/>
          </a:lnRef>
          <a:fillRef idx="0">
            <a:scrgbClr r="0" g="0" b="0"/>
          </a:fillRef>
          <a:effectRef idx="0">
            <a:scrgbClr r="0" g="0" b="0"/>
          </a:effectRef>
          <a:fontRef idx="minor">
            <a:schemeClr val="accent6"/>
          </a:fontRef>
        </p:style>
        <p:txBody>
          <a:bodyPr>
            <a:normAutofit/>
          </a:bodyPr>
          <a:lstStyle/>
          <a:p>
            <a:r>
              <a:rPr lang="en-US" b="1" dirty="0">
                <a:latin typeface="Tahoma" panose="020B0604030504040204" pitchFamily="34" charset="0"/>
                <a:ea typeface="Tahoma" panose="020B0604030504040204" pitchFamily="34" charset="0"/>
                <a:cs typeface="Tahoma" panose="020B0604030504040204" pitchFamily="34" charset="0"/>
              </a:rPr>
              <a:t>A question to ponder…</a:t>
            </a:r>
          </a:p>
        </p:txBody>
      </p:sp>
      <p:sp>
        <p:nvSpPr>
          <p:cNvPr id="4" name="TextBox 3">
            <a:extLst>
              <a:ext uri="{FF2B5EF4-FFF2-40B4-BE49-F238E27FC236}">
                <a16:creationId xmlns:a16="http://schemas.microsoft.com/office/drawing/2014/main" id="{F9FABA56-5209-C2FB-A88A-CE6E5A30D4B3}"/>
              </a:ext>
            </a:extLst>
          </p:cNvPr>
          <p:cNvSpPr txBox="1"/>
          <p:nvPr/>
        </p:nvSpPr>
        <p:spPr>
          <a:xfrm>
            <a:off x="7759496" y="6396748"/>
            <a:ext cx="4240530" cy="338554"/>
          </a:xfrm>
          <a:prstGeom prst="rect">
            <a:avLst/>
          </a:prstGeom>
          <a:noFill/>
        </p:spPr>
        <p:txBody>
          <a:bodyPr wrap="square">
            <a:spAutoFit/>
          </a:bodyPr>
          <a:lstStyle/>
          <a:p>
            <a:r>
              <a:rPr lang="en-US" sz="800" dirty="0">
                <a:solidFill>
                  <a:schemeClr val="bg1"/>
                </a:solidFill>
                <a:latin typeface="Tahoma" panose="020B0604030504040204" pitchFamily="34" charset="0"/>
                <a:ea typeface="Tahoma" panose="020B0604030504040204" pitchFamily="34" charset="0"/>
                <a:cs typeface="Tahoma" panose="020B0604030504040204" pitchFamily="34" charset="0"/>
              </a:rPr>
              <a:t>Figure 4. From </a:t>
            </a:r>
            <a:r>
              <a:rPr lang="en-US" sz="800" i="1" dirty="0">
                <a:solidFill>
                  <a:schemeClr val="bg1"/>
                </a:solidFill>
                <a:latin typeface="Tahoma" panose="020B0604030504040204" pitchFamily="34" charset="0"/>
                <a:ea typeface="Tahoma" panose="020B0604030504040204" pitchFamily="34" charset="0"/>
                <a:cs typeface="Tahoma" panose="020B0604030504040204" pitchFamily="34" charset="0"/>
              </a:rPr>
              <a:t>Gyeongui Line Forest Park</a:t>
            </a:r>
            <a:r>
              <a:rPr lang="en-US" sz="800" dirty="0">
                <a:solidFill>
                  <a:schemeClr val="bg1"/>
                </a:solidFill>
                <a:latin typeface="Tahoma" panose="020B0604030504040204" pitchFamily="34" charset="0"/>
                <a:ea typeface="Tahoma" panose="020B0604030504040204" pitchFamily="34" charset="0"/>
                <a:cs typeface="Tahoma" panose="020B0604030504040204" pitchFamily="34" charset="0"/>
              </a:rPr>
              <a:t>, by Seoul Metropolitan Gov, 2022. Retrieved from https://english.seoul.go.kr/gyeongui-line-forest-park/</a:t>
            </a:r>
          </a:p>
        </p:txBody>
      </p:sp>
    </p:spTree>
    <p:extLst>
      <p:ext uri="{BB962C8B-B14F-4D97-AF65-F5344CB8AC3E}">
        <p14:creationId xmlns:p14="http://schemas.microsoft.com/office/powerpoint/2010/main" val="3433841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866BC18-F54F-543B-6503-08C46C9F25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
            <a:ext cx="6858000" cy="6858000"/>
          </a:xfrm>
          <a:prstGeom prst="rect">
            <a:avLst/>
          </a:prstGeom>
        </p:spPr>
      </p:pic>
      <p:sp>
        <p:nvSpPr>
          <p:cNvPr id="2" name="Title 1">
            <a:extLst>
              <a:ext uri="{FF2B5EF4-FFF2-40B4-BE49-F238E27FC236}">
                <a16:creationId xmlns:a16="http://schemas.microsoft.com/office/drawing/2014/main" id="{EA81C157-DA73-5F5E-EDD7-686567DC1D10}"/>
              </a:ext>
            </a:extLst>
          </p:cNvPr>
          <p:cNvSpPr>
            <a:spLocks noGrp="1"/>
          </p:cNvSpPr>
          <p:nvPr>
            <p:ph type="ctrTitle"/>
          </p:nvPr>
        </p:nvSpPr>
        <p:spPr>
          <a:xfrm>
            <a:off x="5993845" y="784249"/>
            <a:ext cx="6630955" cy="2387600"/>
          </a:xfrm>
        </p:spPr>
        <p:txBody>
          <a:bodyPr>
            <a:normAutofit fontScale="90000"/>
          </a:bodyPr>
          <a:lstStyle/>
          <a:p>
            <a:r>
              <a:rPr lang="en-US" dirty="0"/>
              <a:t>Description of Gyeongui Line</a:t>
            </a:r>
            <a:br>
              <a:rPr lang="en-US" dirty="0"/>
            </a:br>
            <a:r>
              <a:rPr lang="en-US" dirty="0"/>
              <a:t>Forest Park</a:t>
            </a:r>
            <a:br>
              <a:rPr lang="en-US" dirty="0"/>
            </a:br>
            <a:endParaRPr lang="en-US" dirty="0"/>
          </a:p>
        </p:txBody>
      </p:sp>
      <p:sp>
        <p:nvSpPr>
          <p:cNvPr id="4" name="TextBox 3">
            <a:extLst>
              <a:ext uri="{FF2B5EF4-FFF2-40B4-BE49-F238E27FC236}">
                <a16:creationId xmlns:a16="http://schemas.microsoft.com/office/drawing/2014/main" id="{A84BD959-347C-F169-09C3-98540651DDF6}"/>
              </a:ext>
            </a:extLst>
          </p:cNvPr>
          <p:cNvSpPr txBox="1"/>
          <p:nvPr/>
        </p:nvSpPr>
        <p:spPr>
          <a:xfrm>
            <a:off x="56430" y="6519444"/>
            <a:ext cx="4486614" cy="338554"/>
          </a:xfrm>
          <a:prstGeom prst="rect">
            <a:avLst/>
          </a:prstGeom>
          <a:noFill/>
        </p:spPr>
        <p:txBody>
          <a:bodyPr wrap="square">
            <a:spAutoFit/>
          </a:bodyPr>
          <a:lstStyle/>
          <a:p>
            <a:r>
              <a:rPr lang="en-US" sz="800" dirty="0">
                <a:solidFill>
                  <a:schemeClr val="bg1"/>
                </a:solidFill>
                <a:latin typeface="Tahoma" panose="020B0604030504040204" pitchFamily="34" charset="0"/>
                <a:ea typeface="Tahoma" panose="020B0604030504040204" pitchFamily="34" charset="0"/>
                <a:cs typeface="Tahoma" panose="020B0604030504040204" pitchFamily="34" charset="0"/>
              </a:rPr>
              <a:t>Figure 5. From </a:t>
            </a:r>
            <a:r>
              <a:rPr lang="en-US" sz="800" i="1" dirty="0">
                <a:solidFill>
                  <a:schemeClr val="bg1"/>
                </a:solidFill>
                <a:latin typeface="Tahoma" panose="020B0604030504040204" pitchFamily="34" charset="0"/>
                <a:ea typeface="Tahoma" panose="020B0604030504040204" pitchFamily="34" charset="0"/>
                <a:cs typeface="Tahoma" panose="020B0604030504040204" pitchFamily="34" charset="0"/>
              </a:rPr>
              <a:t>Gyeongui Line Forest Park introduced by </a:t>
            </a:r>
            <a:r>
              <a:rPr lang="en-US" sz="800" i="1" dirty="0" err="1">
                <a:solidFill>
                  <a:schemeClr val="bg1"/>
                </a:solidFill>
                <a:latin typeface="Tahoma" panose="020B0604030504040204" pitchFamily="34" charset="0"/>
                <a:ea typeface="Tahoma" panose="020B0604030504040204" pitchFamily="34" charset="0"/>
                <a:cs typeface="Tahoma" panose="020B0604030504040204" pitchFamily="34" charset="0"/>
              </a:rPr>
              <a:t>Yulri</a:t>
            </a:r>
            <a:r>
              <a:rPr lang="en-US" sz="800" i="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800" dirty="0">
                <a:solidFill>
                  <a:schemeClr val="bg1"/>
                </a:solidFill>
                <a:latin typeface="Tahoma" panose="020B0604030504040204" pitchFamily="34" charset="0"/>
                <a:ea typeface="Tahoma" panose="020B0604030504040204" pitchFamily="34" charset="0"/>
                <a:cs typeface="Tahoma" panose="020B0604030504040204" pitchFamily="34" charset="0"/>
              </a:rPr>
              <a:t>by Seoul Metropolitan Gov, 2022. Retrieved from https://english.seoul.go.kr/gyeongui-line-forest-park-introduced-by-yulri/</a:t>
            </a:r>
          </a:p>
        </p:txBody>
      </p:sp>
    </p:spTree>
    <p:extLst>
      <p:ext uri="{BB962C8B-B14F-4D97-AF65-F5344CB8AC3E}">
        <p14:creationId xmlns:p14="http://schemas.microsoft.com/office/powerpoint/2010/main" val="3473920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35E715-7310-020A-7205-0E87F2B395C5}"/>
              </a:ext>
            </a:extLst>
          </p:cNvPr>
          <p:cNvSpPr txBox="1"/>
          <p:nvPr/>
        </p:nvSpPr>
        <p:spPr>
          <a:xfrm>
            <a:off x="273052" y="298399"/>
            <a:ext cx="3994149" cy="1569660"/>
          </a:xfrm>
          <a:prstGeom prst="rect">
            <a:avLst/>
          </a:prstGeom>
          <a:noFill/>
        </p:spPr>
        <p:txBody>
          <a:bodyPr wrap="square" rtlCol="0">
            <a:spAutoFit/>
          </a:bodyPr>
          <a:lstStyle/>
          <a:p>
            <a:r>
              <a:rPr lang="en-US" sz="3200" b="1" dirty="0">
                <a:latin typeface="Tahoma" panose="020B0604030504040204" pitchFamily="34" charset="0"/>
                <a:ea typeface="Tahoma" panose="020B0604030504040204" pitchFamily="34" charset="0"/>
                <a:cs typeface="Tahoma" panose="020B0604030504040204" pitchFamily="34" charset="0"/>
              </a:rPr>
              <a:t>Location:</a:t>
            </a:r>
            <a:r>
              <a:rPr lang="en-US" sz="3200" dirty="0">
                <a:latin typeface="Tahoma" panose="020B0604030504040204" pitchFamily="34" charset="0"/>
                <a:ea typeface="Tahoma" panose="020B0604030504040204" pitchFamily="34" charset="0"/>
                <a:cs typeface="Tahoma" panose="020B0604030504040204" pitchFamily="34" charset="0"/>
              </a:rPr>
              <a:t> Mapo-</a:t>
            </a:r>
            <a:r>
              <a:rPr lang="en-US" sz="3200" dirty="0" err="1">
                <a:latin typeface="Tahoma" panose="020B0604030504040204" pitchFamily="34" charset="0"/>
                <a:ea typeface="Tahoma" panose="020B0604030504040204" pitchFamily="34" charset="0"/>
                <a:cs typeface="Tahoma" panose="020B0604030504040204" pitchFamily="34" charset="0"/>
              </a:rPr>
              <a:t>gu</a:t>
            </a:r>
            <a:r>
              <a:rPr lang="en-US" sz="3200" dirty="0">
                <a:latin typeface="Tahoma" panose="020B0604030504040204" pitchFamily="34" charset="0"/>
                <a:ea typeface="Tahoma" panose="020B0604030504040204" pitchFamily="34" charset="0"/>
                <a:cs typeface="Tahoma" panose="020B0604030504040204" pitchFamily="34" charset="0"/>
              </a:rPr>
              <a:t> and Yongsan-</a:t>
            </a:r>
            <a:r>
              <a:rPr lang="en-US" sz="3200" dirty="0" err="1">
                <a:latin typeface="Tahoma" panose="020B0604030504040204" pitchFamily="34" charset="0"/>
                <a:ea typeface="Tahoma" panose="020B0604030504040204" pitchFamily="34" charset="0"/>
                <a:cs typeface="Tahoma" panose="020B0604030504040204" pitchFamily="34" charset="0"/>
              </a:rPr>
              <a:t>gu</a:t>
            </a:r>
            <a:r>
              <a:rPr lang="en-US" sz="3200" dirty="0">
                <a:latin typeface="Tahoma" panose="020B0604030504040204" pitchFamily="34" charset="0"/>
                <a:ea typeface="Tahoma" panose="020B0604030504040204" pitchFamily="34" charset="0"/>
                <a:cs typeface="Tahoma" panose="020B0604030504040204" pitchFamily="34" charset="0"/>
              </a:rPr>
              <a:t>, Seoul, South Korea</a:t>
            </a:r>
          </a:p>
        </p:txBody>
      </p:sp>
      <p:grpSp>
        <p:nvGrpSpPr>
          <p:cNvPr id="8" name="Group 7">
            <a:extLst>
              <a:ext uri="{FF2B5EF4-FFF2-40B4-BE49-F238E27FC236}">
                <a16:creationId xmlns:a16="http://schemas.microsoft.com/office/drawing/2014/main" id="{89040072-BEA1-7676-2609-F087BCE294D4}"/>
              </a:ext>
            </a:extLst>
          </p:cNvPr>
          <p:cNvGrpSpPr/>
          <p:nvPr/>
        </p:nvGrpSpPr>
        <p:grpSpPr>
          <a:xfrm>
            <a:off x="0" y="2441830"/>
            <a:ext cx="8579317" cy="4416171"/>
            <a:chOff x="3291840" y="1152524"/>
            <a:chExt cx="8579318" cy="4416171"/>
          </a:xfrm>
        </p:grpSpPr>
        <p:pic>
          <p:nvPicPr>
            <p:cNvPr id="6" name="Picture 5">
              <a:extLst>
                <a:ext uri="{FF2B5EF4-FFF2-40B4-BE49-F238E27FC236}">
                  <a16:creationId xmlns:a16="http://schemas.microsoft.com/office/drawing/2014/main" id="{93D7E332-5AE3-8A28-07B2-E2216EE4C383}"/>
                </a:ext>
              </a:extLst>
            </p:cNvPr>
            <p:cNvPicPr>
              <a:picLocks noChangeAspect="1"/>
            </p:cNvPicPr>
            <p:nvPr/>
          </p:nvPicPr>
          <p:blipFill>
            <a:blip r:embed="rId3"/>
            <a:srcRect l="25722" t="16805" b="18800"/>
            <a:stretch>
              <a:fillRect/>
            </a:stretch>
          </p:blipFill>
          <p:spPr>
            <a:xfrm>
              <a:off x="3291840" y="1152524"/>
              <a:ext cx="8579318" cy="4416171"/>
            </a:xfrm>
            <a:prstGeom prst="rect">
              <a:avLst/>
            </a:prstGeom>
          </p:spPr>
        </p:pic>
        <p:pic>
          <p:nvPicPr>
            <p:cNvPr id="4" name="Picture 3">
              <a:extLst>
                <a:ext uri="{FF2B5EF4-FFF2-40B4-BE49-F238E27FC236}">
                  <a16:creationId xmlns:a16="http://schemas.microsoft.com/office/drawing/2014/main" id="{46091A81-4038-E550-8327-3148DA1F44B4}"/>
                </a:ext>
              </a:extLst>
            </p:cNvPr>
            <p:cNvPicPr>
              <a:picLocks noChangeAspect="1"/>
            </p:cNvPicPr>
            <p:nvPr/>
          </p:nvPicPr>
          <p:blipFill>
            <a:blip r:embed="rId4">
              <a:alphaModFix/>
              <a:extLst>
                <a:ext uri="{28A0092B-C50C-407E-A947-70E740481C1C}">
                  <a14:useLocalDpi xmlns:a14="http://schemas.microsoft.com/office/drawing/2010/main" val="0"/>
                </a:ext>
              </a:extLst>
            </a:blip>
            <a:srcRect l="1" t="5767" r="-11157" b="11122"/>
            <a:stretch>
              <a:fillRect/>
            </a:stretch>
          </p:blipFill>
          <p:spPr>
            <a:xfrm rot="986206">
              <a:off x="5427346" y="3878034"/>
              <a:ext cx="2795191" cy="1161978"/>
            </a:xfrm>
            <a:prstGeom prst="rect">
              <a:avLst/>
            </a:prstGeom>
          </p:spPr>
        </p:pic>
      </p:grpSp>
      <p:pic>
        <p:nvPicPr>
          <p:cNvPr id="7" name="Picture 6">
            <a:extLst>
              <a:ext uri="{FF2B5EF4-FFF2-40B4-BE49-F238E27FC236}">
                <a16:creationId xmlns:a16="http://schemas.microsoft.com/office/drawing/2014/main" id="{EAC00E13-E499-A39E-84AF-2C88F6666948}"/>
              </a:ext>
            </a:extLst>
          </p:cNvPr>
          <p:cNvPicPr>
            <a:picLocks noChangeAspect="1"/>
          </p:cNvPicPr>
          <p:nvPr/>
        </p:nvPicPr>
        <p:blipFill>
          <a:blip r:embed="rId4">
            <a:alphaModFix/>
            <a:extLst>
              <a:ext uri="{28A0092B-C50C-407E-A947-70E740481C1C}">
                <a14:useLocalDpi xmlns:a14="http://schemas.microsoft.com/office/drawing/2010/main" val="0"/>
              </a:ext>
            </a:extLst>
          </a:blip>
          <a:srcRect l="1" t="5766" r="-11157" b="6680"/>
          <a:stretch>
            <a:fillRect/>
          </a:stretch>
        </p:blipFill>
        <p:spPr>
          <a:xfrm>
            <a:off x="5802821" y="2"/>
            <a:ext cx="7068773" cy="3095625"/>
          </a:xfrm>
          <a:prstGeom prst="rect">
            <a:avLst/>
          </a:prstGeom>
        </p:spPr>
      </p:pic>
      <p:cxnSp>
        <p:nvCxnSpPr>
          <p:cNvPr id="10" name="Connector: Curved 9">
            <a:extLst>
              <a:ext uri="{FF2B5EF4-FFF2-40B4-BE49-F238E27FC236}">
                <a16:creationId xmlns:a16="http://schemas.microsoft.com/office/drawing/2014/main" id="{D8125C45-516A-97D7-5C1A-7BB968D320EE}"/>
              </a:ext>
            </a:extLst>
          </p:cNvPr>
          <p:cNvCxnSpPr>
            <a:cxnSpLocks/>
          </p:cNvCxnSpPr>
          <p:nvPr/>
        </p:nvCxnSpPr>
        <p:spPr>
          <a:xfrm rot="10800000" flipV="1">
            <a:off x="3789645" y="2647950"/>
            <a:ext cx="3124546" cy="2905125"/>
          </a:xfrm>
          <a:prstGeom prst="curvedConnector3">
            <a:avLst>
              <a:gd name="adj1" fmla="val 50000"/>
            </a:avLst>
          </a:prstGeom>
          <a:ln w="76200">
            <a:solidFill>
              <a:schemeClr val="accent6"/>
            </a:solidFill>
            <a:tailEnd type="triangle"/>
          </a:ln>
          <a:scene3d>
            <a:camera prst="orthographicFront"/>
            <a:lightRig rig="threePt" dir="t"/>
          </a:scene3d>
          <a:sp3d>
            <a:bevelT w="165100" prst="coolSlant"/>
          </a:sp3d>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39F6E103-446C-760B-E3DE-64F556E1E2B7}"/>
              </a:ext>
            </a:extLst>
          </p:cNvPr>
          <p:cNvSpPr txBox="1"/>
          <p:nvPr/>
        </p:nvSpPr>
        <p:spPr>
          <a:xfrm>
            <a:off x="8788379" y="6593312"/>
            <a:ext cx="4240530" cy="215444"/>
          </a:xfrm>
          <a:prstGeom prst="rect">
            <a:avLst/>
          </a:prstGeom>
          <a:noFill/>
        </p:spPr>
        <p:txBody>
          <a:bodyPr wrap="square">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Figure 7. From Google Earth, 2023. </a:t>
            </a:r>
          </a:p>
        </p:txBody>
      </p:sp>
      <p:sp>
        <p:nvSpPr>
          <p:cNvPr id="5" name="TextBox 4">
            <a:extLst>
              <a:ext uri="{FF2B5EF4-FFF2-40B4-BE49-F238E27FC236}">
                <a16:creationId xmlns:a16="http://schemas.microsoft.com/office/drawing/2014/main" id="{BFD4C0D3-D668-9F89-FD3F-6FA55AB82256}"/>
              </a:ext>
            </a:extLst>
          </p:cNvPr>
          <p:cNvSpPr txBox="1"/>
          <p:nvPr/>
        </p:nvSpPr>
        <p:spPr>
          <a:xfrm>
            <a:off x="7949757" y="117614"/>
            <a:ext cx="4240530" cy="338554"/>
          </a:xfrm>
          <a:prstGeom prst="rect">
            <a:avLst/>
          </a:prstGeom>
          <a:noFill/>
        </p:spPr>
        <p:txBody>
          <a:bodyPr wrap="square">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Figure 6. From A Case Study of Gyeongui Line Forest Park in Seoul, by Jisoo Sim, 2020. Retrieved from  https://doi.org/10.3390/su12176722</a:t>
            </a:r>
          </a:p>
        </p:txBody>
      </p:sp>
    </p:spTree>
    <p:extLst>
      <p:ext uri="{BB962C8B-B14F-4D97-AF65-F5344CB8AC3E}">
        <p14:creationId xmlns:p14="http://schemas.microsoft.com/office/powerpoint/2010/main" val="633822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C4B3CB-C0C8-33E4-E8BD-D8DF614A4849}"/>
              </a:ext>
            </a:extLst>
          </p:cNvPr>
          <p:cNvPicPr>
            <a:picLocks noChangeAspect="1"/>
          </p:cNvPicPr>
          <p:nvPr/>
        </p:nvPicPr>
        <p:blipFill>
          <a:blip r:embed="rId3">
            <a:extLst>
              <a:ext uri="{28A0092B-C50C-407E-A947-70E740481C1C}">
                <a14:useLocalDpi xmlns:a14="http://schemas.microsoft.com/office/drawing/2010/main" val="0"/>
              </a:ext>
            </a:extLst>
          </a:blip>
          <a:srcRect l="49009" t="26667" r="7779" b="5417"/>
          <a:stretch>
            <a:fillRect/>
          </a:stretch>
        </p:blipFill>
        <p:spPr>
          <a:xfrm>
            <a:off x="3000375" y="540146"/>
            <a:ext cx="6191250" cy="5777712"/>
          </a:xfrm>
          <a:prstGeom prst="rect">
            <a:avLst/>
          </a:prstGeom>
        </p:spPr>
      </p:pic>
      <mc:AlternateContent xmlns:mc="http://schemas.openxmlformats.org/markup-compatibility/2006" xmlns:pslz="http://schemas.microsoft.com/office/powerpoint/2016/slidezoom">
        <mc:Choice Requires="pslz">
          <p:graphicFrame>
            <p:nvGraphicFramePr>
              <p:cNvPr id="5" name="Slide Zoom 4">
                <a:extLst>
                  <a:ext uri="{FF2B5EF4-FFF2-40B4-BE49-F238E27FC236}">
                    <a16:creationId xmlns:a16="http://schemas.microsoft.com/office/drawing/2014/main" id="{69E48D08-503B-BCFB-8774-56BCE704CEA1}"/>
                  </a:ext>
                </a:extLst>
              </p:cNvPr>
              <p:cNvGraphicFramePr>
                <a:graphicFrameLocks noChangeAspect="1"/>
              </p:cNvGraphicFramePr>
              <p:nvPr>
                <p:extLst>
                  <p:ext uri="{D42A27DB-BD31-4B8C-83A1-F6EECF244321}">
                    <p14:modId xmlns:p14="http://schemas.microsoft.com/office/powerpoint/2010/main" val="1512123062"/>
                  </p:ext>
                </p:extLst>
              </p:nvPr>
            </p:nvGraphicFramePr>
            <p:xfrm>
              <a:off x="9705975" y="4381500"/>
              <a:ext cx="1950720" cy="1097280"/>
            </p:xfrm>
            <a:graphic>
              <a:graphicData uri="http://schemas.microsoft.com/office/powerpoint/2016/slidezoom">
                <pslz:sldZm>
                  <pslz:sldZmObj sldId="264" cId="1451970738">
                    <pslz:zmPr id="{B486F1D7-FB16-425B-BD99-6CC0D9ED14FF}" returnToParent="0" transitionDur="1000">
                      <p166:blipFill xmlns:p166="http://schemas.microsoft.com/office/powerpoint/2016/6/main">
                        <a:blip r:embed="rId4"/>
                        <a:stretch>
                          <a:fillRect/>
                        </a:stretch>
                      </p166:blipFill>
                      <p166:spPr xmlns:p166="http://schemas.microsoft.com/office/powerpoint/2016/6/main">
                        <a:xfrm>
                          <a:off x="0" y="0"/>
                          <a:ext cx="1950720" cy="1097280"/>
                        </a:xfrm>
                        <a:prstGeom prst="rect">
                          <a:avLst/>
                        </a:prstGeom>
                        <a:ln w="3175">
                          <a:solidFill>
                            <a:prstClr val="ltGray"/>
                          </a:solidFill>
                        </a:ln>
                      </p166:spPr>
                    </pslz:zmPr>
                  </pslz:sldZmObj>
                </pslz:sldZm>
              </a:graphicData>
            </a:graphic>
          </p:graphicFrame>
        </mc:Choice>
        <mc:Fallback xmlns="">
          <p:pic>
            <p:nvPicPr>
              <p:cNvPr id="5" name="Slide Zoom 4">
                <a:hlinkClick r:id="rId5" action="ppaction://hlinksldjump"/>
                <a:extLst>
                  <a:ext uri="{FF2B5EF4-FFF2-40B4-BE49-F238E27FC236}">
                    <a16:creationId xmlns:a16="http://schemas.microsoft.com/office/drawing/2014/main" id="{69E48D08-503B-BCFB-8774-56BCE704CEA1}"/>
                  </a:ext>
                </a:extLst>
              </p:cNvPr>
              <p:cNvPicPr>
                <a:picLocks noGrp="1" noRot="1" noChangeAspect="1" noMove="1" noResize="1" noEditPoints="1" noAdjustHandles="1" noChangeArrowheads="1" noChangeShapeType="1"/>
              </p:cNvPicPr>
              <p:nvPr/>
            </p:nvPicPr>
            <p:blipFill>
              <a:blip r:embed="rId6"/>
              <a:stretch>
                <a:fillRect/>
              </a:stretch>
            </p:blipFill>
            <p:spPr>
              <a:xfrm>
                <a:off x="9705975" y="4381500"/>
                <a:ext cx="1950720" cy="109728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7" name="Slide Zoom 6">
                <a:extLst>
                  <a:ext uri="{FF2B5EF4-FFF2-40B4-BE49-F238E27FC236}">
                    <a16:creationId xmlns:a16="http://schemas.microsoft.com/office/drawing/2014/main" id="{8CC74CC7-CAF1-A692-077D-6B2478B2C103}"/>
                  </a:ext>
                </a:extLst>
              </p:cNvPr>
              <p:cNvGraphicFramePr>
                <a:graphicFrameLocks noChangeAspect="1"/>
              </p:cNvGraphicFramePr>
              <p:nvPr>
                <p:extLst>
                  <p:ext uri="{D42A27DB-BD31-4B8C-83A1-F6EECF244321}">
                    <p14:modId xmlns:p14="http://schemas.microsoft.com/office/powerpoint/2010/main" val="1835623088"/>
                  </p:ext>
                </p:extLst>
              </p:nvPr>
            </p:nvGraphicFramePr>
            <p:xfrm>
              <a:off x="830475" y="2880360"/>
              <a:ext cx="1950720" cy="1097280"/>
            </p:xfrm>
            <a:graphic>
              <a:graphicData uri="http://schemas.microsoft.com/office/powerpoint/2016/slidezoom">
                <pslz:sldZm>
                  <pslz:sldZmObj sldId="281" cId="3054664189">
                    <pslz:zmPr id="{FAD16250-AF55-4344-9998-F71C0128BDBD}" returnToParent="0" transitionDur="1000">
                      <p166:blipFill xmlns:p166="http://schemas.microsoft.com/office/powerpoint/2016/6/main">
                        <a:blip r:embed="rId7"/>
                        <a:stretch>
                          <a:fillRect/>
                        </a:stretch>
                      </p166:blipFill>
                      <p166:spPr xmlns:p166="http://schemas.microsoft.com/office/powerpoint/2016/6/main">
                        <a:xfrm>
                          <a:off x="0" y="0"/>
                          <a:ext cx="1950720" cy="1097280"/>
                        </a:xfrm>
                        <a:prstGeom prst="rect">
                          <a:avLst/>
                        </a:prstGeom>
                        <a:ln w="3175">
                          <a:solidFill>
                            <a:prstClr val="ltGray"/>
                          </a:solidFill>
                        </a:ln>
                      </p166:spPr>
                    </pslz:zmPr>
                  </pslz:sldZmObj>
                </pslz:sldZm>
              </a:graphicData>
            </a:graphic>
          </p:graphicFrame>
        </mc:Choice>
        <mc:Fallback xmlns="">
          <p:pic>
            <p:nvPicPr>
              <p:cNvPr id="7" name="Slide Zoom 6">
                <a:hlinkClick r:id="rId8" action="ppaction://hlinksldjump"/>
                <a:extLst>
                  <a:ext uri="{FF2B5EF4-FFF2-40B4-BE49-F238E27FC236}">
                    <a16:creationId xmlns:a16="http://schemas.microsoft.com/office/drawing/2014/main" id="{8CC74CC7-CAF1-A692-077D-6B2478B2C103}"/>
                  </a:ext>
                </a:extLst>
              </p:cNvPr>
              <p:cNvPicPr>
                <a:picLocks noGrp="1" noRot="1" noChangeAspect="1" noMove="1" noResize="1" noEditPoints="1" noAdjustHandles="1" noChangeArrowheads="1" noChangeShapeType="1"/>
              </p:cNvPicPr>
              <p:nvPr/>
            </p:nvPicPr>
            <p:blipFill>
              <a:blip r:embed="rId9"/>
              <a:stretch>
                <a:fillRect/>
              </a:stretch>
            </p:blipFill>
            <p:spPr>
              <a:xfrm>
                <a:off x="830475" y="2880360"/>
                <a:ext cx="1950720" cy="109728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9" name="Slide Zoom 8">
                <a:extLst>
                  <a:ext uri="{FF2B5EF4-FFF2-40B4-BE49-F238E27FC236}">
                    <a16:creationId xmlns:a16="http://schemas.microsoft.com/office/drawing/2014/main" id="{8CE88A28-7577-72C0-6A1F-DFE54225FFED}"/>
                  </a:ext>
                </a:extLst>
              </p:cNvPr>
              <p:cNvGraphicFramePr>
                <a:graphicFrameLocks noChangeAspect="1"/>
              </p:cNvGraphicFramePr>
              <p:nvPr>
                <p:extLst>
                  <p:ext uri="{D42A27DB-BD31-4B8C-83A1-F6EECF244321}">
                    <p14:modId xmlns:p14="http://schemas.microsoft.com/office/powerpoint/2010/main" val="3763623373"/>
                  </p:ext>
                </p:extLst>
              </p:nvPr>
            </p:nvGraphicFramePr>
            <p:xfrm>
              <a:off x="9925051" y="1740655"/>
              <a:ext cx="1950720" cy="1097280"/>
            </p:xfrm>
            <a:graphic>
              <a:graphicData uri="http://schemas.microsoft.com/office/powerpoint/2016/slidezoom">
                <pslz:sldZm>
                  <pslz:sldZmObj sldId="282" cId="2648485515">
                    <pslz:zmPr id="{504FAB08-55CA-4C19-B001-95A1A1E89C8B}" returnToParent="0" transitionDur="1000">
                      <p166:blipFill xmlns:p166="http://schemas.microsoft.com/office/powerpoint/2016/6/main">
                        <a:blip r:embed="rId10"/>
                        <a:stretch>
                          <a:fillRect/>
                        </a:stretch>
                      </p166:blipFill>
                      <p166:spPr xmlns:p166="http://schemas.microsoft.com/office/powerpoint/2016/6/main">
                        <a:xfrm>
                          <a:off x="0" y="0"/>
                          <a:ext cx="1950720" cy="1097280"/>
                        </a:xfrm>
                        <a:prstGeom prst="rect">
                          <a:avLst/>
                        </a:prstGeom>
                        <a:ln w="3175">
                          <a:solidFill>
                            <a:prstClr val="ltGray"/>
                          </a:solidFill>
                        </a:ln>
                      </p166:spPr>
                    </pslz:zmPr>
                  </pslz:sldZmObj>
                </pslz:sldZm>
              </a:graphicData>
            </a:graphic>
          </p:graphicFrame>
        </mc:Choice>
        <mc:Fallback xmlns="">
          <p:pic>
            <p:nvPicPr>
              <p:cNvPr id="9" name="Slide Zoom 8">
                <a:hlinkClick r:id="rId11" action="ppaction://hlinksldjump"/>
                <a:extLst>
                  <a:ext uri="{FF2B5EF4-FFF2-40B4-BE49-F238E27FC236}">
                    <a16:creationId xmlns:a16="http://schemas.microsoft.com/office/drawing/2014/main" id="{8CE88A28-7577-72C0-6A1F-DFE54225FFED}"/>
                  </a:ext>
                </a:extLst>
              </p:cNvPr>
              <p:cNvPicPr>
                <a:picLocks noGrp="1" noRot="1" noChangeAspect="1" noMove="1" noResize="1" noEditPoints="1" noAdjustHandles="1" noChangeArrowheads="1" noChangeShapeType="1"/>
              </p:cNvPicPr>
              <p:nvPr/>
            </p:nvPicPr>
            <p:blipFill>
              <a:blip r:embed="rId12"/>
              <a:stretch>
                <a:fillRect/>
              </a:stretch>
            </p:blipFill>
            <p:spPr>
              <a:xfrm>
                <a:off x="9925051" y="1740655"/>
                <a:ext cx="1950720" cy="109728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1" name="Slide Zoom 10">
                <a:extLst>
                  <a:ext uri="{FF2B5EF4-FFF2-40B4-BE49-F238E27FC236}">
                    <a16:creationId xmlns:a16="http://schemas.microsoft.com/office/drawing/2014/main" id="{2FBDDE32-717B-FC4B-397C-584A77A8D0CE}"/>
                  </a:ext>
                </a:extLst>
              </p:cNvPr>
              <p:cNvGraphicFramePr>
                <a:graphicFrameLocks noChangeAspect="1"/>
              </p:cNvGraphicFramePr>
              <p:nvPr>
                <p:extLst>
                  <p:ext uri="{D42A27DB-BD31-4B8C-83A1-F6EECF244321}">
                    <p14:modId xmlns:p14="http://schemas.microsoft.com/office/powerpoint/2010/main" val="3136723226"/>
                  </p:ext>
                </p:extLst>
              </p:nvPr>
            </p:nvGraphicFramePr>
            <p:xfrm>
              <a:off x="316232" y="702431"/>
              <a:ext cx="2015067" cy="1133476"/>
            </p:xfrm>
            <a:graphic>
              <a:graphicData uri="http://schemas.microsoft.com/office/powerpoint/2016/slidezoom">
                <pslz:sldZm>
                  <pslz:sldZmObj sldId="283" cId="1142373009">
                    <pslz:zmPr id="{206A9DEC-4104-4756-81D9-D64735F5F501}" returnToParent="0" transitionDur="1000">
                      <p166:blipFill xmlns:p166="http://schemas.microsoft.com/office/powerpoint/2016/6/main">
                        <a:blip r:embed="rId13"/>
                        <a:stretch>
                          <a:fillRect/>
                        </a:stretch>
                      </p166:blipFill>
                      <p166:spPr xmlns:p166="http://schemas.microsoft.com/office/powerpoint/2016/6/main">
                        <a:xfrm>
                          <a:off x="0" y="0"/>
                          <a:ext cx="2015067" cy="1133476"/>
                        </a:xfrm>
                        <a:prstGeom prst="rect">
                          <a:avLst/>
                        </a:prstGeom>
                        <a:ln w="3175">
                          <a:solidFill>
                            <a:prstClr val="ltGray"/>
                          </a:solidFill>
                        </a:ln>
                      </p166:spPr>
                    </pslz:zmPr>
                  </pslz:sldZmObj>
                </pslz:sldZm>
              </a:graphicData>
            </a:graphic>
          </p:graphicFrame>
        </mc:Choice>
        <mc:Fallback xmlns="">
          <p:pic>
            <p:nvPicPr>
              <p:cNvPr id="11" name="Slide Zoom 10">
                <a:hlinkClick r:id="rId14" action="ppaction://hlinksldjump"/>
                <a:extLst>
                  <a:ext uri="{FF2B5EF4-FFF2-40B4-BE49-F238E27FC236}">
                    <a16:creationId xmlns:a16="http://schemas.microsoft.com/office/drawing/2014/main" id="{2FBDDE32-717B-FC4B-397C-584A77A8D0CE}"/>
                  </a:ext>
                </a:extLst>
              </p:cNvPr>
              <p:cNvPicPr>
                <a:picLocks noGrp="1" noRot="1" noChangeAspect="1" noMove="1" noResize="1" noEditPoints="1" noAdjustHandles="1" noChangeArrowheads="1" noChangeShapeType="1"/>
              </p:cNvPicPr>
              <p:nvPr/>
            </p:nvPicPr>
            <p:blipFill>
              <a:blip r:embed="rId15"/>
              <a:stretch>
                <a:fillRect/>
              </a:stretch>
            </p:blipFill>
            <p:spPr>
              <a:xfrm>
                <a:off x="316232" y="702431"/>
                <a:ext cx="2015067" cy="1133476"/>
              </a:xfrm>
              <a:prstGeom prst="rect">
                <a:avLst/>
              </a:prstGeom>
              <a:ln w="3175">
                <a:solidFill>
                  <a:prstClr val="ltGray"/>
                </a:solidFill>
              </a:ln>
            </p:spPr>
          </p:pic>
        </mc:Fallback>
      </mc:AlternateContent>
      <p:cxnSp>
        <p:nvCxnSpPr>
          <p:cNvPr id="14" name="Straight Arrow Connector 13">
            <a:extLst>
              <a:ext uri="{FF2B5EF4-FFF2-40B4-BE49-F238E27FC236}">
                <a16:creationId xmlns:a16="http://schemas.microsoft.com/office/drawing/2014/main" id="{8FA40302-4F31-0A28-B96A-D4F3B583F3F2}"/>
              </a:ext>
            </a:extLst>
          </p:cNvPr>
          <p:cNvCxnSpPr>
            <a:cxnSpLocks/>
          </p:cNvCxnSpPr>
          <p:nvPr/>
        </p:nvCxnSpPr>
        <p:spPr>
          <a:xfrm>
            <a:off x="5391151" y="2289295"/>
            <a:ext cx="3800475" cy="0"/>
          </a:xfrm>
          <a:prstGeom prst="straightConnector1">
            <a:avLst/>
          </a:prstGeom>
          <a:ln w="57150">
            <a:solidFill>
              <a:schemeClr val="accent6"/>
            </a:solidFill>
            <a:tailEnd type="triangle"/>
          </a:ln>
          <a:scene3d>
            <a:camera prst="orthographicFront"/>
            <a:lightRig rig="threePt" dir="t"/>
          </a:scene3d>
          <a:sp3d>
            <a:bevelT w="165100" prst="coolSlant"/>
          </a:sp3d>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6886E100-C345-B423-F474-585B9B2EAF8C}"/>
              </a:ext>
            </a:extLst>
          </p:cNvPr>
          <p:cNvCxnSpPr>
            <a:cxnSpLocks/>
          </p:cNvCxnSpPr>
          <p:nvPr/>
        </p:nvCxnSpPr>
        <p:spPr>
          <a:xfrm>
            <a:off x="7296152" y="4822945"/>
            <a:ext cx="1895476" cy="0"/>
          </a:xfrm>
          <a:prstGeom prst="straightConnector1">
            <a:avLst/>
          </a:prstGeom>
          <a:ln w="57150">
            <a:solidFill>
              <a:schemeClr val="accent2"/>
            </a:solidFill>
            <a:tailEnd type="triangle"/>
          </a:ln>
          <a:scene3d>
            <a:camera prst="orthographicFront"/>
            <a:lightRig rig="threePt" dir="t"/>
          </a:scene3d>
          <a:sp3d>
            <a:bevelT w="165100" prst="coolSlant"/>
          </a:sp3d>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33D6B4A6-A3B4-B4C3-FD2D-D70BFE6D8947}"/>
              </a:ext>
            </a:extLst>
          </p:cNvPr>
          <p:cNvCxnSpPr>
            <a:cxnSpLocks/>
            <a:endCxn id="3" idx="1"/>
          </p:cNvCxnSpPr>
          <p:nvPr/>
        </p:nvCxnSpPr>
        <p:spPr>
          <a:xfrm flipH="1">
            <a:off x="3000376" y="3429000"/>
            <a:ext cx="2924176" cy="0"/>
          </a:xfrm>
          <a:prstGeom prst="straightConnector1">
            <a:avLst/>
          </a:prstGeom>
          <a:ln w="57150">
            <a:solidFill>
              <a:srgbClr val="FF0000"/>
            </a:solidFill>
            <a:tailEnd type="triangle"/>
          </a:ln>
          <a:scene3d>
            <a:camera prst="orthographicFront"/>
            <a:lightRig rig="threePt" dir="t"/>
          </a:scene3d>
          <a:sp3d>
            <a:bevelT w="165100" prst="coolSlant"/>
          </a:sp3d>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4C3AE97A-403F-E988-E443-42EEBAF9F17D}"/>
              </a:ext>
            </a:extLst>
          </p:cNvPr>
          <p:cNvCxnSpPr>
            <a:cxnSpLocks/>
          </p:cNvCxnSpPr>
          <p:nvPr/>
        </p:nvCxnSpPr>
        <p:spPr>
          <a:xfrm flipH="1">
            <a:off x="2331298" y="1278692"/>
            <a:ext cx="1612053" cy="0"/>
          </a:xfrm>
          <a:prstGeom prst="straightConnector1">
            <a:avLst/>
          </a:prstGeom>
          <a:ln w="57150">
            <a:solidFill>
              <a:schemeClr val="accent1"/>
            </a:solidFill>
            <a:tailEnd type="triangle"/>
          </a:ln>
          <a:scene3d>
            <a:camera prst="orthographicFront"/>
            <a:lightRig rig="threePt" dir="t"/>
          </a:scene3d>
          <a:sp3d>
            <a:bevelT w="165100" prst="coolSlant"/>
          </a:sp3d>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D5083D3D-44DC-5C38-8715-DE8F869BE9E0}"/>
              </a:ext>
            </a:extLst>
          </p:cNvPr>
          <p:cNvSpPr txBox="1"/>
          <p:nvPr/>
        </p:nvSpPr>
        <p:spPr>
          <a:xfrm>
            <a:off x="244331" y="4373621"/>
            <a:ext cx="2536864" cy="2309350"/>
          </a:xfrm>
          <a:prstGeom prst="rect">
            <a:avLst/>
          </a:prstGeom>
          <a:noFill/>
        </p:spPr>
        <p:txBody>
          <a:bodyPr wrap="square" rtlCol="0">
            <a:spAutoFit/>
          </a:bodyPr>
          <a:lstStyle/>
          <a:p>
            <a:r>
              <a:rPr lang="en-US" sz="1801" b="1" dirty="0">
                <a:latin typeface="Tahoma" panose="020B0604030504040204" pitchFamily="34" charset="0"/>
                <a:ea typeface="Tahoma" panose="020B0604030504040204" pitchFamily="34" charset="0"/>
                <a:cs typeface="Tahoma" panose="020B0604030504040204" pitchFamily="34" charset="0"/>
              </a:rPr>
              <a:t>Design:</a:t>
            </a:r>
            <a:r>
              <a:rPr lang="en-US" sz="1801" dirty="0">
                <a:latin typeface="Tahoma" panose="020B0604030504040204" pitchFamily="34" charset="0"/>
                <a:ea typeface="Tahoma" panose="020B0604030504040204" pitchFamily="34" charset="0"/>
                <a:cs typeface="Tahoma" panose="020B0604030504040204" pitchFamily="34" charset="0"/>
              </a:rPr>
              <a:t> 6.3-km linear park built on an old railway. Focus on walkability, greenery, social connection, and meeting individual neighborhood needs</a:t>
            </a:r>
            <a:br>
              <a:rPr lang="en-US" sz="1801" dirty="0">
                <a:latin typeface="Tahoma" panose="020B0604030504040204" pitchFamily="34" charset="0"/>
                <a:ea typeface="Tahoma" panose="020B0604030504040204" pitchFamily="34" charset="0"/>
                <a:cs typeface="Tahoma" panose="020B0604030504040204" pitchFamily="34" charset="0"/>
              </a:rPr>
            </a:br>
            <a:endParaRPr lang="en-US" sz="1801" dirty="0">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3236AE1C-A623-D9AC-FF7E-5D77C00197A9}"/>
              </a:ext>
            </a:extLst>
          </p:cNvPr>
          <p:cNvSpPr txBox="1"/>
          <p:nvPr/>
        </p:nvSpPr>
        <p:spPr>
          <a:xfrm>
            <a:off x="4403841" y="6402818"/>
            <a:ext cx="4486614" cy="338554"/>
          </a:xfrm>
          <a:prstGeom prst="rect">
            <a:avLst/>
          </a:prstGeom>
          <a:noFill/>
        </p:spPr>
        <p:txBody>
          <a:bodyPr wrap="square">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Figure 8. From </a:t>
            </a:r>
            <a:r>
              <a:rPr lang="en-US" sz="800" i="1" cap="small" dirty="0">
                <a:latin typeface="Tahoma" panose="020B0604030504040204" pitchFamily="34" charset="0"/>
                <a:ea typeface="Tahoma" panose="020B0604030504040204" pitchFamily="34" charset="0"/>
                <a:cs typeface="Tahoma" panose="020B0604030504040204" pitchFamily="34" charset="0"/>
              </a:rPr>
              <a:t>USING GREEN INFRASTRUCTURE</a:t>
            </a:r>
          </a:p>
          <a:p>
            <a:r>
              <a:rPr lang="en-US" sz="800" i="1" cap="small" dirty="0">
                <a:latin typeface="Tahoma" panose="020B0604030504040204" pitchFamily="34" charset="0"/>
                <a:ea typeface="Tahoma" panose="020B0604030504040204" pitchFamily="34" charset="0"/>
                <a:cs typeface="Tahoma" panose="020B0604030504040204" pitchFamily="34" charset="0"/>
              </a:rPr>
              <a:t>TO IMPROVE SEOUL CITY</a:t>
            </a:r>
            <a:r>
              <a:rPr lang="en-US" sz="800" i="1" dirty="0">
                <a:latin typeface="Tahoma" panose="020B0604030504040204" pitchFamily="34" charset="0"/>
                <a:ea typeface="Tahoma" panose="020B0604030504040204" pitchFamily="34" charset="0"/>
                <a:cs typeface="Tahoma" panose="020B0604030504040204" pitchFamily="34" charset="0"/>
              </a:rPr>
              <a:t>, </a:t>
            </a:r>
            <a:r>
              <a:rPr lang="en-US" sz="800" dirty="0">
                <a:latin typeface="Tahoma" panose="020B0604030504040204" pitchFamily="34" charset="0"/>
                <a:ea typeface="Tahoma" panose="020B0604030504040204" pitchFamily="34" charset="0"/>
                <a:cs typeface="Tahoma" panose="020B0604030504040204" pitchFamily="34" charset="0"/>
              </a:rPr>
              <a:t>by Sung-Kyun Kim, 2018.</a:t>
            </a:r>
          </a:p>
        </p:txBody>
      </p:sp>
    </p:spTree>
    <p:extLst>
      <p:ext uri="{BB962C8B-B14F-4D97-AF65-F5344CB8AC3E}">
        <p14:creationId xmlns:p14="http://schemas.microsoft.com/office/powerpoint/2010/main" val="2248588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35FBA9-0D3C-6671-332F-46FE45242E1A}"/>
              </a:ext>
            </a:extLst>
          </p:cNvPr>
          <p:cNvPicPr>
            <a:picLocks noChangeAspect="1"/>
          </p:cNvPicPr>
          <p:nvPr/>
        </p:nvPicPr>
        <p:blipFill>
          <a:blip r:embed="rId3"/>
          <a:srcRect l="25508" t="31071" r="51490" b="50901"/>
          <a:stretch>
            <a:fillRect/>
          </a:stretch>
        </p:blipFill>
        <p:spPr>
          <a:xfrm>
            <a:off x="9166768" y="4010024"/>
            <a:ext cx="2295993" cy="1068448"/>
          </a:xfrm>
          <a:prstGeom prst="rect">
            <a:avLst/>
          </a:prstGeom>
          <a:ln w="88900" cap="sq" cmpd="thickThin">
            <a:noFill/>
            <a:prstDash val="solid"/>
            <a:miter lim="800000"/>
          </a:ln>
          <a:effectLst>
            <a:innerShdw blurRad="76200">
              <a:srgbClr val="000000"/>
            </a:innerShdw>
          </a:effectLst>
        </p:spPr>
      </p:pic>
      <p:pic>
        <p:nvPicPr>
          <p:cNvPr id="10" name="Picture 9">
            <a:extLst>
              <a:ext uri="{FF2B5EF4-FFF2-40B4-BE49-F238E27FC236}">
                <a16:creationId xmlns:a16="http://schemas.microsoft.com/office/drawing/2014/main" id="{2D229535-DA5F-252A-D9B3-C38A6C63A970}"/>
              </a:ext>
            </a:extLst>
          </p:cNvPr>
          <p:cNvPicPr>
            <a:picLocks noChangeAspect="1"/>
          </p:cNvPicPr>
          <p:nvPr/>
        </p:nvPicPr>
        <p:blipFill>
          <a:blip r:embed="rId4"/>
          <a:srcRect l="-479" r="1"/>
          <a:stretch>
            <a:fillRect/>
          </a:stretch>
        </p:blipFill>
        <p:spPr>
          <a:xfrm>
            <a:off x="93157" y="358286"/>
            <a:ext cx="11948933" cy="3651740"/>
          </a:xfrm>
          <a:prstGeom prst="rect">
            <a:avLst/>
          </a:prstGeom>
        </p:spPr>
      </p:pic>
      <p:sp>
        <p:nvSpPr>
          <p:cNvPr id="14" name="Rectangle 13">
            <a:extLst>
              <a:ext uri="{FF2B5EF4-FFF2-40B4-BE49-F238E27FC236}">
                <a16:creationId xmlns:a16="http://schemas.microsoft.com/office/drawing/2014/main" id="{34A1827B-0904-2C37-F7FC-20FA9647D291}"/>
              </a:ext>
            </a:extLst>
          </p:cNvPr>
          <p:cNvSpPr/>
          <p:nvPr/>
        </p:nvSpPr>
        <p:spPr>
          <a:xfrm>
            <a:off x="8829675" y="180975"/>
            <a:ext cx="3269170" cy="5223186"/>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23" name="Picture 22">
            <a:extLst>
              <a:ext uri="{FF2B5EF4-FFF2-40B4-BE49-F238E27FC236}">
                <a16:creationId xmlns:a16="http://schemas.microsoft.com/office/drawing/2014/main" id="{59CF0368-6089-35C1-3E50-3D03A17F6554}"/>
              </a:ext>
            </a:extLst>
          </p:cNvPr>
          <p:cNvPicPr>
            <a:picLocks noChangeAspect="1"/>
          </p:cNvPicPr>
          <p:nvPr/>
        </p:nvPicPr>
        <p:blipFill>
          <a:blip r:embed="rId3"/>
          <a:srcRect l="25508" t="48459" r="52209" b="34297"/>
          <a:stretch>
            <a:fillRect/>
          </a:stretch>
        </p:blipFill>
        <p:spPr>
          <a:xfrm>
            <a:off x="6423929" y="4010025"/>
            <a:ext cx="2295993" cy="1054978"/>
          </a:xfrm>
          <a:prstGeom prst="rect">
            <a:avLst/>
          </a:prstGeom>
          <a:ln w="88900" cap="sq" cmpd="thickThin">
            <a:noFill/>
            <a:prstDash val="solid"/>
            <a:miter lim="800000"/>
          </a:ln>
          <a:effectLst>
            <a:innerShdw blurRad="76200">
              <a:srgbClr val="000000"/>
            </a:innerShdw>
          </a:effectLst>
        </p:spPr>
      </p:pic>
      <p:pic>
        <p:nvPicPr>
          <p:cNvPr id="24" name="Picture 23">
            <a:extLst>
              <a:ext uri="{FF2B5EF4-FFF2-40B4-BE49-F238E27FC236}">
                <a16:creationId xmlns:a16="http://schemas.microsoft.com/office/drawing/2014/main" id="{F80B9671-E3EA-DE0F-624B-3FA78D82D5A0}"/>
              </a:ext>
            </a:extLst>
          </p:cNvPr>
          <p:cNvPicPr>
            <a:picLocks noChangeAspect="1"/>
          </p:cNvPicPr>
          <p:nvPr/>
        </p:nvPicPr>
        <p:blipFill>
          <a:blip r:embed="rId3"/>
          <a:srcRect l="25508" t="65891" r="51499" b="17469"/>
          <a:stretch>
            <a:fillRect/>
          </a:stretch>
        </p:blipFill>
        <p:spPr>
          <a:xfrm>
            <a:off x="3521858" y="4010024"/>
            <a:ext cx="2455225" cy="1054980"/>
          </a:xfrm>
          <a:prstGeom prst="rect">
            <a:avLst/>
          </a:prstGeom>
          <a:ln w="88900" cap="sq" cmpd="thickThin">
            <a:noFill/>
            <a:prstDash val="solid"/>
            <a:miter lim="800000"/>
          </a:ln>
          <a:effectLst>
            <a:innerShdw blurRad="76200">
              <a:srgbClr val="000000"/>
            </a:innerShdw>
          </a:effectLst>
        </p:spPr>
      </p:pic>
      <p:pic>
        <p:nvPicPr>
          <p:cNvPr id="25" name="Picture 24">
            <a:extLst>
              <a:ext uri="{FF2B5EF4-FFF2-40B4-BE49-F238E27FC236}">
                <a16:creationId xmlns:a16="http://schemas.microsoft.com/office/drawing/2014/main" id="{AD6DC63B-11DF-4E44-9FF8-9F2ED0CB5810}"/>
              </a:ext>
            </a:extLst>
          </p:cNvPr>
          <p:cNvPicPr>
            <a:picLocks noChangeAspect="1"/>
          </p:cNvPicPr>
          <p:nvPr/>
        </p:nvPicPr>
        <p:blipFill>
          <a:blip r:embed="rId3"/>
          <a:srcRect l="25508" t="82632" r="52039" b="4582"/>
          <a:stretch>
            <a:fillRect/>
          </a:stretch>
        </p:blipFill>
        <p:spPr>
          <a:xfrm>
            <a:off x="149911" y="4010026"/>
            <a:ext cx="3120484" cy="1054980"/>
          </a:xfrm>
          <a:prstGeom prst="rect">
            <a:avLst/>
          </a:prstGeom>
          <a:ln w="88900" cap="sq" cmpd="thickThin">
            <a:noFill/>
            <a:prstDash val="solid"/>
            <a:miter lim="800000"/>
          </a:ln>
          <a:effectLst>
            <a:innerShdw blurRad="76200">
              <a:srgbClr val="000000"/>
            </a:innerShdw>
          </a:effectLst>
        </p:spPr>
      </p:pic>
      <p:pic>
        <p:nvPicPr>
          <p:cNvPr id="30" name="Picture 29">
            <a:extLst>
              <a:ext uri="{FF2B5EF4-FFF2-40B4-BE49-F238E27FC236}">
                <a16:creationId xmlns:a16="http://schemas.microsoft.com/office/drawing/2014/main" id="{FA6F22AB-87CC-188E-E5E4-9E5DFA2FA932}"/>
              </a:ext>
            </a:extLst>
          </p:cNvPr>
          <p:cNvPicPr>
            <a:picLocks noChangeAspect="1"/>
          </p:cNvPicPr>
          <p:nvPr/>
        </p:nvPicPr>
        <p:blipFill>
          <a:blip r:embed="rId5"/>
          <a:stretch>
            <a:fillRect/>
          </a:stretch>
        </p:blipFill>
        <p:spPr>
          <a:xfrm>
            <a:off x="98382" y="145894"/>
            <a:ext cx="8621541" cy="548338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extBox 1">
            <a:extLst>
              <a:ext uri="{FF2B5EF4-FFF2-40B4-BE49-F238E27FC236}">
                <a16:creationId xmlns:a16="http://schemas.microsoft.com/office/drawing/2014/main" id="{9703DAF6-E4E3-DD08-3A18-6F8FA4BA4504}"/>
              </a:ext>
            </a:extLst>
          </p:cNvPr>
          <p:cNvSpPr txBox="1"/>
          <p:nvPr/>
        </p:nvSpPr>
        <p:spPr>
          <a:xfrm>
            <a:off x="262856" y="5841667"/>
            <a:ext cx="4486614" cy="338554"/>
          </a:xfrm>
          <a:prstGeom prst="rect">
            <a:avLst/>
          </a:prstGeom>
          <a:noFill/>
        </p:spPr>
        <p:txBody>
          <a:bodyPr wrap="square">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Figure 9. From </a:t>
            </a:r>
            <a:r>
              <a:rPr lang="en-US" sz="800" i="1" cap="small" dirty="0">
                <a:latin typeface="Tahoma" panose="020B0604030504040204" pitchFamily="34" charset="0"/>
                <a:ea typeface="Tahoma" panose="020B0604030504040204" pitchFamily="34" charset="0"/>
                <a:cs typeface="Tahoma" panose="020B0604030504040204" pitchFamily="34" charset="0"/>
              </a:rPr>
              <a:t>USING GREEN INFRASTRUCTURE</a:t>
            </a:r>
          </a:p>
          <a:p>
            <a:r>
              <a:rPr lang="en-US" sz="800" i="1" cap="small" dirty="0">
                <a:latin typeface="Tahoma" panose="020B0604030504040204" pitchFamily="34" charset="0"/>
                <a:ea typeface="Tahoma" panose="020B0604030504040204" pitchFamily="34" charset="0"/>
                <a:cs typeface="Tahoma" panose="020B0604030504040204" pitchFamily="34" charset="0"/>
              </a:rPr>
              <a:t>TO IMPROVE SEOUL CITY</a:t>
            </a:r>
            <a:r>
              <a:rPr lang="en-US" sz="800" i="1" dirty="0">
                <a:latin typeface="Tahoma" panose="020B0604030504040204" pitchFamily="34" charset="0"/>
                <a:ea typeface="Tahoma" panose="020B0604030504040204" pitchFamily="34" charset="0"/>
                <a:cs typeface="Tahoma" panose="020B0604030504040204" pitchFamily="34" charset="0"/>
              </a:rPr>
              <a:t>, </a:t>
            </a:r>
            <a:r>
              <a:rPr lang="en-US" sz="800" dirty="0">
                <a:latin typeface="Tahoma" panose="020B0604030504040204" pitchFamily="34" charset="0"/>
                <a:ea typeface="Tahoma" panose="020B0604030504040204" pitchFamily="34" charset="0"/>
                <a:cs typeface="Tahoma" panose="020B0604030504040204" pitchFamily="34" charset="0"/>
              </a:rPr>
              <a:t>by Sung-Kyun Kim, 2018.</a:t>
            </a:r>
          </a:p>
        </p:txBody>
      </p:sp>
      <p:sp>
        <p:nvSpPr>
          <p:cNvPr id="3" name="TextBox 2">
            <a:extLst>
              <a:ext uri="{FF2B5EF4-FFF2-40B4-BE49-F238E27FC236}">
                <a16:creationId xmlns:a16="http://schemas.microsoft.com/office/drawing/2014/main" id="{3422C20E-DBBA-6382-84AE-99EA5B6C4A37}"/>
              </a:ext>
            </a:extLst>
          </p:cNvPr>
          <p:cNvSpPr txBox="1"/>
          <p:nvPr/>
        </p:nvSpPr>
        <p:spPr>
          <a:xfrm>
            <a:off x="8958488" y="5521288"/>
            <a:ext cx="2926850" cy="461665"/>
          </a:xfrm>
          <a:prstGeom prst="rect">
            <a:avLst/>
          </a:prstGeom>
          <a:noFill/>
        </p:spPr>
        <p:txBody>
          <a:bodyPr wrap="square">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Figure 10. From </a:t>
            </a:r>
            <a:r>
              <a:rPr lang="en-US" sz="800" i="1" cap="small" dirty="0">
                <a:latin typeface="Tahoma" panose="020B0604030504040204" pitchFamily="34" charset="0"/>
                <a:ea typeface="Tahoma" panose="020B0604030504040204" pitchFamily="34" charset="0"/>
                <a:cs typeface="Tahoma" panose="020B0604030504040204" pitchFamily="34" charset="0"/>
              </a:rPr>
              <a:t>Gyeongui Line Forest Park </a:t>
            </a:r>
            <a:r>
              <a:rPr lang="en-US" sz="800" dirty="0">
                <a:latin typeface="Tahoma" panose="020B0604030504040204" pitchFamily="34" charset="0"/>
                <a:ea typeface="Tahoma" panose="020B0604030504040204" pitchFamily="34" charset="0"/>
                <a:cs typeface="Tahoma" panose="020B0604030504040204" pitchFamily="34" charset="0"/>
              </a:rPr>
              <a:t>by </a:t>
            </a:r>
            <a:r>
              <a:rPr lang="en-US" sz="800" dirty="0" err="1">
                <a:latin typeface="Tahoma" panose="020B0604030504040204" pitchFamily="34" charset="0"/>
                <a:ea typeface="Tahoma" panose="020B0604030504040204" pitchFamily="34" charset="0"/>
                <a:cs typeface="Tahoma" panose="020B0604030504040204" pitchFamily="34" charset="0"/>
              </a:rPr>
              <a:t>by</a:t>
            </a:r>
            <a:r>
              <a:rPr lang="en-US" sz="800" dirty="0">
                <a:latin typeface="Tahoma" panose="020B0604030504040204" pitchFamily="34" charset="0"/>
                <a:ea typeface="Tahoma" panose="020B0604030504040204" pitchFamily="34" charset="0"/>
                <a:cs typeface="Tahoma" panose="020B0604030504040204" pitchFamily="34" charset="0"/>
              </a:rPr>
              <a:t> Seoul Metropolitan Gov, 2022. Retrieved from https://english.seoul.go.kr/gyeongui-line-forest-park/</a:t>
            </a:r>
          </a:p>
        </p:txBody>
      </p:sp>
    </p:spTree>
    <p:extLst>
      <p:ext uri="{BB962C8B-B14F-4D97-AF65-F5344CB8AC3E}">
        <p14:creationId xmlns:p14="http://schemas.microsoft.com/office/powerpoint/2010/main" val="1451970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FF181-792D-3350-F4E8-C4E7E200E4B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8C36AAB-C855-83DB-074A-5647FC4946AC}"/>
              </a:ext>
            </a:extLst>
          </p:cNvPr>
          <p:cNvPicPr>
            <a:picLocks noChangeAspect="1"/>
          </p:cNvPicPr>
          <p:nvPr/>
        </p:nvPicPr>
        <p:blipFill>
          <a:blip r:embed="rId3"/>
          <a:srcRect l="25508" t="31071" r="51490" b="50901"/>
          <a:stretch>
            <a:fillRect/>
          </a:stretch>
        </p:blipFill>
        <p:spPr>
          <a:xfrm>
            <a:off x="9166768" y="4010024"/>
            <a:ext cx="2295993" cy="1068448"/>
          </a:xfrm>
          <a:prstGeom prst="rect">
            <a:avLst/>
          </a:prstGeom>
          <a:ln w="88900" cap="sq" cmpd="thickThin">
            <a:noFill/>
            <a:prstDash val="solid"/>
            <a:miter lim="800000"/>
          </a:ln>
          <a:effectLst>
            <a:innerShdw blurRad="76200">
              <a:srgbClr val="000000"/>
            </a:innerShdw>
          </a:effectLst>
        </p:spPr>
      </p:pic>
      <p:pic>
        <p:nvPicPr>
          <p:cNvPr id="10" name="Picture 9">
            <a:extLst>
              <a:ext uri="{FF2B5EF4-FFF2-40B4-BE49-F238E27FC236}">
                <a16:creationId xmlns:a16="http://schemas.microsoft.com/office/drawing/2014/main" id="{1891D675-E666-C0F6-1A9B-35CE85DE18F9}"/>
              </a:ext>
            </a:extLst>
          </p:cNvPr>
          <p:cNvPicPr>
            <a:picLocks noChangeAspect="1"/>
          </p:cNvPicPr>
          <p:nvPr/>
        </p:nvPicPr>
        <p:blipFill>
          <a:blip r:embed="rId4"/>
          <a:stretch>
            <a:fillRect/>
          </a:stretch>
        </p:blipFill>
        <p:spPr>
          <a:xfrm>
            <a:off x="149912" y="358286"/>
            <a:ext cx="11892180" cy="3651740"/>
          </a:xfrm>
          <a:prstGeom prst="rect">
            <a:avLst/>
          </a:prstGeom>
        </p:spPr>
      </p:pic>
      <p:pic>
        <p:nvPicPr>
          <p:cNvPr id="11" name="Picture 10">
            <a:extLst>
              <a:ext uri="{FF2B5EF4-FFF2-40B4-BE49-F238E27FC236}">
                <a16:creationId xmlns:a16="http://schemas.microsoft.com/office/drawing/2014/main" id="{A661D167-6FDD-E22F-B9DA-DF11E4E64B61}"/>
              </a:ext>
            </a:extLst>
          </p:cNvPr>
          <p:cNvPicPr>
            <a:picLocks noChangeAspect="1"/>
          </p:cNvPicPr>
          <p:nvPr/>
        </p:nvPicPr>
        <p:blipFill>
          <a:blip r:embed="rId3"/>
          <a:srcRect l="25508" t="48459" r="52209" b="34297"/>
          <a:stretch>
            <a:fillRect/>
          </a:stretch>
        </p:blipFill>
        <p:spPr>
          <a:xfrm>
            <a:off x="6423929" y="4010025"/>
            <a:ext cx="2295993" cy="1054978"/>
          </a:xfrm>
          <a:prstGeom prst="rect">
            <a:avLst/>
          </a:prstGeom>
          <a:ln w="88900" cap="sq" cmpd="thickThin">
            <a:noFill/>
            <a:prstDash val="solid"/>
            <a:miter lim="800000"/>
          </a:ln>
          <a:effectLst>
            <a:innerShdw blurRad="76200">
              <a:srgbClr val="000000"/>
            </a:innerShdw>
          </a:effectLst>
        </p:spPr>
      </p:pic>
      <p:pic>
        <p:nvPicPr>
          <p:cNvPr id="12" name="Picture 11">
            <a:extLst>
              <a:ext uri="{FF2B5EF4-FFF2-40B4-BE49-F238E27FC236}">
                <a16:creationId xmlns:a16="http://schemas.microsoft.com/office/drawing/2014/main" id="{CC9FC881-ADC5-D6D6-3B3B-D834CFDD6F1F}"/>
              </a:ext>
            </a:extLst>
          </p:cNvPr>
          <p:cNvPicPr>
            <a:picLocks noChangeAspect="1"/>
          </p:cNvPicPr>
          <p:nvPr/>
        </p:nvPicPr>
        <p:blipFill>
          <a:blip r:embed="rId3"/>
          <a:srcRect l="25508" t="65891" r="51499" b="17469"/>
          <a:stretch>
            <a:fillRect/>
          </a:stretch>
        </p:blipFill>
        <p:spPr>
          <a:xfrm>
            <a:off x="3521858" y="4010024"/>
            <a:ext cx="2455225" cy="1054980"/>
          </a:xfrm>
          <a:prstGeom prst="rect">
            <a:avLst/>
          </a:prstGeom>
          <a:ln w="88900" cap="sq" cmpd="thickThin">
            <a:noFill/>
            <a:prstDash val="solid"/>
            <a:miter lim="800000"/>
          </a:ln>
          <a:effectLst>
            <a:innerShdw blurRad="76200">
              <a:srgbClr val="000000"/>
            </a:innerShdw>
          </a:effectLst>
        </p:spPr>
      </p:pic>
      <p:pic>
        <p:nvPicPr>
          <p:cNvPr id="13" name="Picture 12">
            <a:extLst>
              <a:ext uri="{FF2B5EF4-FFF2-40B4-BE49-F238E27FC236}">
                <a16:creationId xmlns:a16="http://schemas.microsoft.com/office/drawing/2014/main" id="{1CD30E81-0452-9990-BEB0-9E9F87B6A03D}"/>
              </a:ext>
            </a:extLst>
          </p:cNvPr>
          <p:cNvPicPr>
            <a:picLocks noChangeAspect="1"/>
          </p:cNvPicPr>
          <p:nvPr/>
        </p:nvPicPr>
        <p:blipFill>
          <a:blip r:embed="rId3"/>
          <a:srcRect l="25508" t="82632" r="52039" b="4582"/>
          <a:stretch>
            <a:fillRect/>
          </a:stretch>
        </p:blipFill>
        <p:spPr>
          <a:xfrm>
            <a:off x="149911" y="4010026"/>
            <a:ext cx="3120484" cy="1054980"/>
          </a:xfrm>
          <a:prstGeom prst="rect">
            <a:avLst/>
          </a:prstGeom>
          <a:ln w="88900" cap="sq" cmpd="thickThin">
            <a:noFill/>
            <a:prstDash val="solid"/>
            <a:miter lim="800000"/>
          </a:ln>
          <a:effectLst>
            <a:innerShdw blurRad="76200">
              <a:srgbClr val="000000"/>
            </a:innerShdw>
          </a:effectLst>
        </p:spPr>
      </p:pic>
      <p:sp>
        <p:nvSpPr>
          <p:cNvPr id="3" name="Rectangle 2">
            <a:extLst>
              <a:ext uri="{FF2B5EF4-FFF2-40B4-BE49-F238E27FC236}">
                <a16:creationId xmlns:a16="http://schemas.microsoft.com/office/drawing/2014/main" id="{012A8554-695F-30DF-0107-DEDBF678F633}"/>
              </a:ext>
            </a:extLst>
          </p:cNvPr>
          <p:cNvSpPr/>
          <p:nvPr/>
        </p:nvSpPr>
        <p:spPr>
          <a:xfrm>
            <a:off x="5937340" y="253510"/>
            <a:ext cx="3269170" cy="5223186"/>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7" name="Picture 6">
            <a:extLst>
              <a:ext uri="{FF2B5EF4-FFF2-40B4-BE49-F238E27FC236}">
                <a16:creationId xmlns:a16="http://schemas.microsoft.com/office/drawing/2014/main" id="{B9E3A827-AF84-56C5-3918-969E60555979}"/>
              </a:ext>
            </a:extLst>
          </p:cNvPr>
          <p:cNvPicPr>
            <a:picLocks noChangeAspect="1"/>
          </p:cNvPicPr>
          <p:nvPr/>
        </p:nvPicPr>
        <p:blipFill>
          <a:blip r:embed="rId5"/>
          <a:stretch>
            <a:fillRect/>
          </a:stretch>
        </p:blipFill>
        <p:spPr>
          <a:xfrm>
            <a:off x="0" y="1"/>
            <a:ext cx="2872988" cy="562404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9" name="Picture 8">
            <a:extLst>
              <a:ext uri="{FF2B5EF4-FFF2-40B4-BE49-F238E27FC236}">
                <a16:creationId xmlns:a16="http://schemas.microsoft.com/office/drawing/2014/main" id="{ED30E0F6-6B5C-D665-B50D-9F079462CA4F}"/>
              </a:ext>
            </a:extLst>
          </p:cNvPr>
          <p:cNvPicPr>
            <a:picLocks noChangeAspect="1"/>
          </p:cNvPicPr>
          <p:nvPr/>
        </p:nvPicPr>
        <p:blipFill>
          <a:blip r:embed="rId6"/>
          <a:stretch>
            <a:fillRect/>
          </a:stretch>
        </p:blipFill>
        <p:spPr>
          <a:xfrm>
            <a:off x="2" y="4739355"/>
            <a:ext cx="3447470" cy="211864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extBox 1">
            <a:extLst>
              <a:ext uri="{FF2B5EF4-FFF2-40B4-BE49-F238E27FC236}">
                <a16:creationId xmlns:a16="http://schemas.microsoft.com/office/drawing/2014/main" id="{83BB6A7E-25A9-6397-036F-F183858BD688}"/>
              </a:ext>
            </a:extLst>
          </p:cNvPr>
          <p:cNvSpPr txBox="1"/>
          <p:nvPr/>
        </p:nvSpPr>
        <p:spPr>
          <a:xfrm>
            <a:off x="262856" y="6441534"/>
            <a:ext cx="4486614" cy="338554"/>
          </a:xfrm>
          <a:prstGeom prst="rect">
            <a:avLst/>
          </a:prstGeom>
          <a:noFill/>
        </p:spPr>
        <p:txBody>
          <a:bodyPr wrap="square">
            <a:spAutoFit/>
          </a:bodyPr>
          <a:lstStyle/>
          <a:p>
            <a:r>
              <a:rPr lang="en-US" sz="800" dirty="0">
                <a:solidFill>
                  <a:schemeClr val="bg1"/>
                </a:solidFill>
                <a:latin typeface="Tahoma" panose="020B0604030504040204" pitchFamily="34" charset="0"/>
                <a:ea typeface="Tahoma" panose="020B0604030504040204" pitchFamily="34" charset="0"/>
                <a:cs typeface="Tahoma" panose="020B0604030504040204" pitchFamily="34" charset="0"/>
              </a:rPr>
              <a:t>Figure 11. From </a:t>
            </a:r>
            <a:r>
              <a:rPr lang="en-US" sz="800" i="1" cap="small" dirty="0">
                <a:solidFill>
                  <a:schemeClr val="bg1"/>
                </a:solidFill>
                <a:latin typeface="Tahoma" panose="020B0604030504040204" pitchFamily="34" charset="0"/>
                <a:ea typeface="Tahoma" panose="020B0604030504040204" pitchFamily="34" charset="0"/>
                <a:cs typeface="Tahoma" panose="020B0604030504040204" pitchFamily="34" charset="0"/>
              </a:rPr>
              <a:t>USING GREEN INFRASTRUCTURE</a:t>
            </a:r>
          </a:p>
          <a:p>
            <a:r>
              <a:rPr lang="en-US" sz="800" i="1" cap="small" dirty="0">
                <a:solidFill>
                  <a:schemeClr val="bg1"/>
                </a:solidFill>
                <a:latin typeface="Tahoma" panose="020B0604030504040204" pitchFamily="34" charset="0"/>
                <a:ea typeface="Tahoma" panose="020B0604030504040204" pitchFamily="34" charset="0"/>
                <a:cs typeface="Tahoma" panose="020B0604030504040204" pitchFamily="34" charset="0"/>
              </a:rPr>
              <a:t>TO IMPROVE SEOUL CITY</a:t>
            </a:r>
            <a:r>
              <a:rPr lang="en-US" sz="800" i="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800" dirty="0">
                <a:solidFill>
                  <a:schemeClr val="bg1"/>
                </a:solidFill>
                <a:latin typeface="Tahoma" panose="020B0604030504040204" pitchFamily="34" charset="0"/>
                <a:ea typeface="Tahoma" panose="020B0604030504040204" pitchFamily="34" charset="0"/>
                <a:cs typeface="Tahoma" panose="020B0604030504040204" pitchFamily="34" charset="0"/>
              </a:rPr>
              <a:t>by Sung-Kyun Kim, 2018.</a:t>
            </a:r>
          </a:p>
        </p:txBody>
      </p:sp>
      <p:sp>
        <p:nvSpPr>
          <p:cNvPr id="5" name="TextBox 4">
            <a:extLst>
              <a:ext uri="{FF2B5EF4-FFF2-40B4-BE49-F238E27FC236}">
                <a16:creationId xmlns:a16="http://schemas.microsoft.com/office/drawing/2014/main" id="{284F2AC2-9900-13B0-E126-B4D6FA9E07F1}"/>
              </a:ext>
            </a:extLst>
          </p:cNvPr>
          <p:cNvSpPr txBox="1"/>
          <p:nvPr/>
        </p:nvSpPr>
        <p:spPr>
          <a:xfrm>
            <a:off x="9436282" y="5177392"/>
            <a:ext cx="2926850" cy="461665"/>
          </a:xfrm>
          <a:prstGeom prst="rect">
            <a:avLst/>
          </a:prstGeom>
          <a:noFill/>
        </p:spPr>
        <p:txBody>
          <a:bodyPr wrap="square">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Figure 10. From </a:t>
            </a:r>
            <a:r>
              <a:rPr lang="en-US" sz="800" i="1" cap="small" dirty="0">
                <a:latin typeface="Tahoma" panose="020B0604030504040204" pitchFamily="34" charset="0"/>
                <a:ea typeface="Tahoma" panose="020B0604030504040204" pitchFamily="34" charset="0"/>
                <a:cs typeface="Tahoma" panose="020B0604030504040204" pitchFamily="34" charset="0"/>
              </a:rPr>
              <a:t>Gyeongui Line Forest Park </a:t>
            </a:r>
            <a:r>
              <a:rPr lang="en-US" sz="800" dirty="0">
                <a:latin typeface="Tahoma" panose="020B0604030504040204" pitchFamily="34" charset="0"/>
                <a:ea typeface="Tahoma" panose="020B0604030504040204" pitchFamily="34" charset="0"/>
                <a:cs typeface="Tahoma" panose="020B0604030504040204" pitchFamily="34" charset="0"/>
              </a:rPr>
              <a:t>by </a:t>
            </a:r>
            <a:r>
              <a:rPr lang="en-US" sz="800" dirty="0" err="1">
                <a:latin typeface="Tahoma" panose="020B0604030504040204" pitchFamily="34" charset="0"/>
                <a:ea typeface="Tahoma" panose="020B0604030504040204" pitchFamily="34" charset="0"/>
                <a:cs typeface="Tahoma" panose="020B0604030504040204" pitchFamily="34" charset="0"/>
              </a:rPr>
              <a:t>by</a:t>
            </a:r>
            <a:r>
              <a:rPr lang="en-US" sz="800" dirty="0">
                <a:latin typeface="Tahoma" panose="020B0604030504040204" pitchFamily="34" charset="0"/>
                <a:ea typeface="Tahoma" panose="020B0604030504040204" pitchFamily="34" charset="0"/>
                <a:cs typeface="Tahoma" panose="020B0604030504040204" pitchFamily="34" charset="0"/>
              </a:rPr>
              <a:t> Seoul Metropolitan Gov, 2022. Retrieved from https://english.seoul.go.kr/gyeongui-line-forest-park/</a:t>
            </a:r>
          </a:p>
        </p:txBody>
      </p:sp>
    </p:spTree>
    <p:extLst>
      <p:ext uri="{BB962C8B-B14F-4D97-AF65-F5344CB8AC3E}">
        <p14:creationId xmlns:p14="http://schemas.microsoft.com/office/powerpoint/2010/main" val="3054664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4BA45-0FF9-F6CA-0EAA-35EEACE21A5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42590A0-8A74-F850-EF74-7E34B7469D59}"/>
              </a:ext>
            </a:extLst>
          </p:cNvPr>
          <p:cNvPicPr>
            <a:picLocks noChangeAspect="1"/>
          </p:cNvPicPr>
          <p:nvPr/>
        </p:nvPicPr>
        <p:blipFill>
          <a:blip r:embed="rId3"/>
          <a:srcRect l="25508" t="31071" r="51490" b="50901"/>
          <a:stretch>
            <a:fillRect/>
          </a:stretch>
        </p:blipFill>
        <p:spPr>
          <a:xfrm>
            <a:off x="9166768" y="4010024"/>
            <a:ext cx="2295993" cy="1068448"/>
          </a:xfrm>
          <a:prstGeom prst="rect">
            <a:avLst/>
          </a:prstGeom>
          <a:ln w="88900" cap="sq" cmpd="thickThin">
            <a:noFill/>
            <a:prstDash val="solid"/>
            <a:miter lim="800000"/>
          </a:ln>
          <a:effectLst>
            <a:innerShdw blurRad="76200">
              <a:srgbClr val="000000"/>
            </a:innerShdw>
          </a:effectLst>
        </p:spPr>
      </p:pic>
      <p:pic>
        <p:nvPicPr>
          <p:cNvPr id="10" name="Picture 9">
            <a:extLst>
              <a:ext uri="{FF2B5EF4-FFF2-40B4-BE49-F238E27FC236}">
                <a16:creationId xmlns:a16="http://schemas.microsoft.com/office/drawing/2014/main" id="{51BE26F3-6A3C-AB3B-6EC2-72C50A2DA83D}"/>
              </a:ext>
            </a:extLst>
          </p:cNvPr>
          <p:cNvPicPr>
            <a:picLocks noChangeAspect="1"/>
          </p:cNvPicPr>
          <p:nvPr/>
        </p:nvPicPr>
        <p:blipFill>
          <a:blip r:embed="rId4"/>
          <a:stretch>
            <a:fillRect/>
          </a:stretch>
        </p:blipFill>
        <p:spPr>
          <a:xfrm>
            <a:off x="149912" y="358286"/>
            <a:ext cx="11892180" cy="3651740"/>
          </a:xfrm>
          <a:prstGeom prst="rect">
            <a:avLst/>
          </a:prstGeom>
        </p:spPr>
      </p:pic>
      <p:pic>
        <p:nvPicPr>
          <p:cNvPr id="11" name="Picture 10">
            <a:extLst>
              <a:ext uri="{FF2B5EF4-FFF2-40B4-BE49-F238E27FC236}">
                <a16:creationId xmlns:a16="http://schemas.microsoft.com/office/drawing/2014/main" id="{52DD88E7-1F6B-5612-8378-E1326C2C9EF3}"/>
              </a:ext>
            </a:extLst>
          </p:cNvPr>
          <p:cNvPicPr>
            <a:picLocks noChangeAspect="1"/>
          </p:cNvPicPr>
          <p:nvPr/>
        </p:nvPicPr>
        <p:blipFill>
          <a:blip r:embed="rId3"/>
          <a:srcRect l="25508" t="48459" r="52209" b="34297"/>
          <a:stretch>
            <a:fillRect/>
          </a:stretch>
        </p:blipFill>
        <p:spPr>
          <a:xfrm>
            <a:off x="6423929" y="4010025"/>
            <a:ext cx="2295993" cy="1054978"/>
          </a:xfrm>
          <a:prstGeom prst="rect">
            <a:avLst/>
          </a:prstGeom>
          <a:ln w="88900" cap="sq" cmpd="thickThin">
            <a:noFill/>
            <a:prstDash val="solid"/>
            <a:miter lim="800000"/>
          </a:ln>
          <a:effectLst>
            <a:innerShdw blurRad="76200">
              <a:srgbClr val="000000"/>
            </a:innerShdw>
          </a:effectLst>
        </p:spPr>
      </p:pic>
      <p:pic>
        <p:nvPicPr>
          <p:cNvPr id="12" name="Picture 11">
            <a:extLst>
              <a:ext uri="{FF2B5EF4-FFF2-40B4-BE49-F238E27FC236}">
                <a16:creationId xmlns:a16="http://schemas.microsoft.com/office/drawing/2014/main" id="{8513230B-637C-5D53-51E8-56DC972450F1}"/>
              </a:ext>
            </a:extLst>
          </p:cNvPr>
          <p:cNvPicPr>
            <a:picLocks noChangeAspect="1"/>
          </p:cNvPicPr>
          <p:nvPr/>
        </p:nvPicPr>
        <p:blipFill>
          <a:blip r:embed="rId3"/>
          <a:srcRect l="25508" t="65891" r="51499" b="17469"/>
          <a:stretch>
            <a:fillRect/>
          </a:stretch>
        </p:blipFill>
        <p:spPr>
          <a:xfrm>
            <a:off x="3521858" y="4010024"/>
            <a:ext cx="2455225" cy="1054980"/>
          </a:xfrm>
          <a:prstGeom prst="rect">
            <a:avLst/>
          </a:prstGeom>
          <a:ln w="88900" cap="sq" cmpd="thickThin">
            <a:noFill/>
            <a:prstDash val="solid"/>
            <a:miter lim="800000"/>
          </a:ln>
          <a:effectLst>
            <a:innerShdw blurRad="76200">
              <a:srgbClr val="000000"/>
            </a:innerShdw>
          </a:effectLst>
        </p:spPr>
      </p:pic>
      <p:pic>
        <p:nvPicPr>
          <p:cNvPr id="13" name="Picture 12">
            <a:extLst>
              <a:ext uri="{FF2B5EF4-FFF2-40B4-BE49-F238E27FC236}">
                <a16:creationId xmlns:a16="http://schemas.microsoft.com/office/drawing/2014/main" id="{E8ECFF8B-3333-F38C-D071-3D5130338179}"/>
              </a:ext>
            </a:extLst>
          </p:cNvPr>
          <p:cNvPicPr>
            <a:picLocks noChangeAspect="1"/>
          </p:cNvPicPr>
          <p:nvPr/>
        </p:nvPicPr>
        <p:blipFill>
          <a:blip r:embed="rId3"/>
          <a:srcRect l="25508" t="82632" r="52039" b="4582"/>
          <a:stretch>
            <a:fillRect/>
          </a:stretch>
        </p:blipFill>
        <p:spPr>
          <a:xfrm>
            <a:off x="149911" y="4010026"/>
            <a:ext cx="3120484" cy="1054980"/>
          </a:xfrm>
          <a:prstGeom prst="rect">
            <a:avLst/>
          </a:prstGeom>
          <a:ln w="88900" cap="sq" cmpd="thickThin">
            <a:noFill/>
            <a:prstDash val="solid"/>
            <a:miter lim="800000"/>
          </a:ln>
          <a:effectLst>
            <a:innerShdw blurRad="76200">
              <a:srgbClr val="000000"/>
            </a:innerShdw>
          </a:effectLst>
        </p:spPr>
      </p:pic>
      <p:sp>
        <p:nvSpPr>
          <p:cNvPr id="3" name="Rectangle 2">
            <a:extLst>
              <a:ext uri="{FF2B5EF4-FFF2-40B4-BE49-F238E27FC236}">
                <a16:creationId xmlns:a16="http://schemas.microsoft.com/office/drawing/2014/main" id="{9040AB25-9198-7417-53EF-0F597F9B6B7C}"/>
              </a:ext>
            </a:extLst>
          </p:cNvPr>
          <p:cNvSpPr/>
          <p:nvPr/>
        </p:nvSpPr>
        <p:spPr>
          <a:xfrm>
            <a:off x="3038475" y="180975"/>
            <a:ext cx="3269170" cy="5223186"/>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6" name="Picture 5">
            <a:extLst>
              <a:ext uri="{FF2B5EF4-FFF2-40B4-BE49-F238E27FC236}">
                <a16:creationId xmlns:a16="http://schemas.microsoft.com/office/drawing/2014/main" id="{FFD84ED7-E346-E6AD-FDD4-1B30FBD58D0B}"/>
              </a:ext>
            </a:extLst>
          </p:cNvPr>
          <p:cNvPicPr>
            <a:picLocks noChangeAspect="1"/>
          </p:cNvPicPr>
          <p:nvPr/>
        </p:nvPicPr>
        <p:blipFill>
          <a:blip r:embed="rId5"/>
          <a:stretch>
            <a:fillRect/>
          </a:stretch>
        </p:blipFill>
        <p:spPr>
          <a:xfrm>
            <a:off x="6490757" y="928145"/>
            <a:ext cx="5609476" cy="383966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 name="Picture 7">
            <a:extLst>
              <a:ext uri="{FF2B5EF4-FFF2-40B4-BE49-F238E27FC236}">
                <a16:creationId xmlns:a16="http://schemas.microsoft.com/office/drawing/2014/main" id="{DCA5E499-D83F-4133-CB62-219868190381}"/>
              </a:ext>
            </a:extLst>
          </p:cNvPr>
          <p:cNvPicPr>
            <a:picLocks noChangeAspect="1"/>
          </p:cNvPicPr>
          <p:nvPr/>
        </p:nvPicPr>
        <p:blipFill>
          <a:blip r:embed="rId6"/>
          <a:stretch>
            <a:fillRect/>
          </a:stretch>
        </p:blipFill>
        <p:spPr>
          <a:xfrm>
            <a:off x="149909" y="1220800"/>
            <a:ext cx="2690400" cy="375125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extBox 1">
            <a:extLst>
              <a:ext uri="{FF2B5EF4-FFF2-40B4-BE49-F238E27FC236}">
                <a16:creationId xmlns:a16="http://schemas.microsoft.com/office/drawing/2014/main" id="{A761F5E4-7B1A-36BF-8E4A-A1AA045A7545}"/>
              </a:ext>
            </a:extLst>
          </p:cNvPr>
          <p:cNvSpPr txBox="1"/>
          <p:nvPr/>
        </p:nvSpPr>
        <p:spPr>
          <a:xfrm>
            <a:off x="186446" y="5234884"/>
            <a:ext cx="4486614" cy="338554"/>
          </a:xfrm>
          <a:prstGeom prst="rect">
            <a:avLst/>
          </a:prstGeom>
          <a:noFill/>
        </p:spPr>
        <p:txBody>
          <a:bodyPr wrap="square">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Figure 12. From </a:t>
            </a:r>
            <a:r>
              <a:rPr lang="en-US" sz="800" i="1" cap="small" dirty="0">
                <a:latin typeface="Tahoma" panose="020B0604030504040204" pitchFamily="34" charset="0"/>
                <a:ea typeface="Tahoma" panose="020B0604030504040204" pitchFamily="34" charset="0"/>
                <a:cs typeface="Tahoma" panose="020B0604030504040204" pitchFamily="34" charset="0"/>
              </a:rPr>
              <a:t>USING GREEN INFRASTRUCTURE</a:t>
            </a:r>
          </a:p>
          <a:p>
            <a:r>
              <a:rPr lang="en-US" sz="800" i="1" cap="small" dirty="0">
                <a:latin typeface="Tahoma" panose="020B0604030504040204" pitchFamily="34" charset="0"/>
                <a:ea typeface="Tahoma" panose="020B0604030504040204" pitchFamily="34" charset="0"/>
                <a:cs typeface="Tahoma" panose="020B0604030504040204" pitchFamily="34" charset="0"/>
              </a:rPr>
              <a:t>TO IMPROVE SEOUL CITY</a:t>
            </a:r>
            <a:r>
              <a:rPr lang="en-US" sz="800" i="1" dirty="0">
                <a:latin typeface="Tahoma" panose="020B0604030504040204" pitchFamily="34" charset="0"/>
                <a:ea typeface="Tahoma" panose="020B0604030504040204" pitchFamily="34" charset="0"/>
                <a:cs typeface="Tahoma" panose="020B0604030504040204" pitchFamily="34" charset="0"/>
              </a:rPr>
              <a:t>, </a:t>
            </a:r>
            <a:r>
              <a:rPr lang="en-US" sz="800" dirty="0">
                <a:latin typeface="Tahoma" panose="020B0604030504040204" pitchFamily="34" charset="0"/>
                <a:ea typeface="Tahoma" panose="020B0604030504040204" pitchFamily="34" charset="0"/>
                <a:cs typeface="Tahoma" panose="020B0604030504040204" pitchFamily="34" charset="0"/>
              </a:rPr>
              <a:t>by Sung-Kyun Kim, 2018.</a:t>
            </a:r>
          </a:p>
        </p:txBody>
      </p:sp>
      <p:sp>
        <p:nvSpPr>
          <p:cNvPr id="5" name="TextBox 4">
            <a:extLst>
              <a:ext uri="{FF2B5EF4-FFF2-40B4-BE49-F238E27FC236}">
                <a16:creationId xmlns:a16="http://schemas.microsoft.com/office/drawing/2014/main" id="{AD5B949E-D4D3-D1C4-1885-BAEE70E38872}"/>
              </a:ext>
            </a:extLst>
          </p:cNvPr>
          <p:cNvSpPr txBox="1"/>
          <p:nvPr/>
        </p:nvSpPr>
        <p:spPr>
          <a:xfrm>
            <a:off x="7844873" y="5168389"/>
            <a:ext cx="4486614" cy="338554"/>
          </a:xfrm>
          <a:prstGeom prst="rect">
            <a:avLst/>
          </a:prstGeom>
          <a:noFill/>
        </p:spPr>
        <p:txBody>
          <a:bodyPr wrap="square">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Figure 13. From </a:t>
            </a:r>
            <a:r>
              <a:rPr lang="en-US" sz="800" i="1" cap="small" dirty="0">
                <a:latin typeface="Tahoma" panose="020B0604030504040204" pitchFamily="34" charset="0"/>
                <a:ea typeface="Tahoma" panose="020B0604030504040204" pitchFamily="34" charset="0"/>
                <a:cs typeface="Tahoma" panose="020B0604030504040204" pitchFamily="34" charset="0"/>
              </a:rPr>
              <a:t>USING GREEN INFRASTRUCTURE</a:t>
            </a:r>
          </a:p>
          <a:p>
            <a:r>
              <a:rPr lang="en-US" sz="800" i="1" cap="small" dirty="0">
                <a:latin typeface="Tahoma" panose="020B0604030504040204" pitchFamily="34" charset="0"/>
                <a:ea typeface="Tahoma" panose="020B0604030504040204" pitchFamily="34" charset="0"/>
                <a:cs typeface="Tahoma" panose="020B0604030504040204" pitchFamily="34" charset="0"/>
              </a:rPr>
              <a:t>TO IMPROVE SEOUL CITY</a:t>
            </a:r>
            <a:r>
              <a:rPr lang="en-US" sz="800" i="1" dirty="0">
                <a:latin typeface="Tahoma" panose="020B0604030504040204" pitchFamily="34" charset="0"/>
                <a:ea typeface="Tahoma" panose="020B0604030504040204" pitchFamily="34" charset="0"/>
                <a:cs typeface="Tahoma" panose="020B0604030504040204" pitchFamily="34" charset="0"/>
              </a:rPr>
              <a:t>, </a:t>
            </a:r>
            <a:r>
              <a:rPr lang="en-US" sz="800" dirty="0">
                <a:latin typeface="Tahoma" panose="020B0604030504040204" pitchFamily="34" charset="0"/>
                <a:ea typeface="Tahoma" panose="020B0604030504040204" pitchFamily="34" charset="0"/>
                <a:cs typeface="Tahoma" panose="020B0604030504040204" pitchFamily="34" charset="0"/>
              </a:rPr>
              <a:t>by Sung-Kyun Kim, 2018.</a:t>
            </a:r>
          </a:p>
        </p:txBody>
      </p:sp>
      <p:sp>
        <p:nvSpPr>
          <p:cNvPr id="7" name="TextBox 6">
            <a:extLst>
              <a:ext uri="{FF2B5EF4-FFF2-40B4-BE49-F238E27FC236}">
                <a16:creationId xmlns:a16="http://schemas.microsoft.com/office/drawing/2014/main" id="{95D5940D-657E-4036-1B4F-1B40277969E9}"/>
              </a:ext>
            </a:extLst>
          </p:cNvPr>
          <p:cNvSpPr txBox="1"/>
          <p:nvPr/>
        </p:nvSpPr>
        <p:spPr>
          <a:xfrm>
            <a:off x="3497079" y="5506943"/>
            <a:ext cx="2926850" cy="461665"/>
          </a:xfrm>
          <a:prstGeom prst="rect">
            <a:avLst/>
          </a:prstGeom>
          <a:noFill/>
        </p:spPr>
        <p:txBody>
          <a:bodyPr wrap="square">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Figure 10. From </a:t>
            </a:r>
            <a:r>
              <a:rPr lang="en-US" sz="800" i="1" cap="small" dirty="0">
                <a:latin typeface="Tahoma" panose="020B0604030504040204" pitchFamily="34" charset="0"/>
                <a:ea typeface="Tahoma" panose="020B0604030504040204" pitchFamily="34" charset="0"/>
                <a:cs typeface="Tahoma" panose="020B0604030504040204" pitchFamily="34" charset="0"/>
              </a:rPr>
              <a:t>Gyeongui Line Forest Park </a:t>
            </a:r>
            <a:r>
              <a:rPr lang="en-US" sz="800" dirty="0">
                <a:latin typeface="Tahoma" panose="020B0604030504040204" pitchFamily="34" charset="0"/>
                <a:ea typeface="Tahoma" panose="020B0604030504040204" pitchFamily="34" charset="0"/>
                <a:cs typeface="Tahoma" panose="020B0604030504040204" pitchFamily="34" charset="0"/>
              </a:rPr>
              <a:t>by </a:t>
            </a:r>
            <a:r>
              <a:rPr lang="en-US" sz="800" dirty="0" err="1">
                <a:latin typeface="Tahoma" panose="020B0604030504040204" pitchFamily="34" charset="0"/>
                <a:ea typeface="Tahoma" panose="020B0604030504040204" pitchFamily="34" charset="0"/>
                <a:cs typeface="Tahoma" panose="020B0604030504040204" pitchFamily="34" charset="0"/>
              </a:rPr>
              <a:t>by</a:t>
            </a:r>
            <a:r>
              <a:rPr lang="en-US" sz="800" dirty="0">
                <a:latin typeface="Tahoma" panose="020B0604030504040204" pitchFamily="34" charset="0"/>
                <a:ea typeface="Tahoma" panose="020B0604030504040204" pitchFamily="34" charset="0"/>
                <a:cs typeface="Tahoma" panose="020B0604030504040204" pitchFamily="34" charset="0"/>
              </a:rPr>
              <a:t> Seoul Metropolitan Gov, 2022. Retrieved from https://english.seoul.go.kr/gyeongui-line-forest-park/</a:t>
            </a:r>
          </a:p>
        </p:txBody>
      </p:sp>
    </p:spTree>
    <p:extLst>
      <p:ext uri="{BB962C8B-B14F-4D97-AF65-F5344CB8AC3E}">
        <p14:creationId xmlns:p14="http://schemas.microsoft.com/office/powerpoint/2010/main" val="2648485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C09B8-974C-0EB4-C4C6-01AB7A269DA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3F31283-F69B-395E-A096-6894695EE602}"/>
              </a:ext>
            </a:extLst>
          </p:cNvPr>
          <p:cNvPicPr>
            <a:picLocks noChangeAspect="1"/>
          </p:cNvPicPr>
          <p:nvPr/>
        </p:nvPicPr>
        <p:blipFill>
          <a:blip r:embed="rId3"/>
          <a:srcRect l="25508" t="31071" r="51490" b="50901"/>
          <a:stretch>
            <a:fillRect/>
          </a:stretch>
        </p:blipFill>
        <p:spPr>
          <a:xfrm>
            <a:off x="9166768" y="4010024"/>
            <a:ext cx="2295993" cy="1068448"/>
          </a:xfrm>
          <a:prstGeom prst="rect">
            <a:avLst/>
          </a:prstGeom>
          <a:ln w="88900" cap="sq" cmpd="thickThin">
            <a:noFill/>
            <a:prstDash val="solid"/>
            <a:miter lim="800000"/>
          </a:ln>
          <a:effectLst>
            <a:innerShdw blurRad="76200">
              <a:srgbClr val="000000"/>
            </a:innerShdw>
          </a:effectLst>
        </p:spPr>
      </p:pic>
      <p:pic>
        <p:nvPicPr>
          <p:cNvPr id="10" name="Picture 9">
            <a:extLst>
              <a:ext uri="{FF2B5EF4-FFF2-40B4-BE49-F238E27FC236}">
                <a16:creationId xmlns:a16="http://schemas.microsoft.com/office/drawing/2014/main" id="{CFE0138C-7ECB-B0EA-AF8D-A7A7B7D952E8}"/>
              </a:ext>
            </a:extLst>
          </p:cNvPr>
          <p:cNvPicPr>
            <a:picLocks noChangeAspect="1"/>
          </p:cNvPicPr>
          <p:nvPr/>
        </p:nvPicPr>
        <p:blipFill>
          <a:blip r:embed="rId4"/>
          <a:stretch>
            <a:fillRect/>
          </a:stretch>
        </p:blipFill>
        <p:spPr>
          <a:xfrm>
            <a:off x="149912" y="358286"/>
            <a:ext cx="11892180" cy="3651740"/>
          </a:xfrm>
          <a:prstGeom prst="rect">
            <a:avLst/>
          </a:prstGeom>
        </p:spPr>
      </p:pic>
      <p:pic>
        <p:nvPicPr>
          <p:cNvPr id="11" name="Picture 10">
            <a:extLst>
              <a:ext uri="{FF2B5EF4-FFF2-40B4-BE49-F238E27FC236}">
                <a16:creationId xmlns:a16="http://schemas.microsoft.com/office/drawing/2014/main" id="{6BBA4226-C591-F7A2-EA67-CDFD692474FB}"/>
              </a:ext>
            </a:extLst>
          </p:cNvPr>
          <p:cNvPicPr>
            <a:picLocks noChangeAspect="1"/>
          </p:cNvPicPr>
          <p:nvPr/>
        </p:nvPicPr>
        <p:blipFill>
          <a:blip r:embed="rId3"/>
          <a:srcRect l="25508" t="48459" r="52209" b="34297"/>
          <a:stretch>
            <a:fillRect/>
          </a:stretch>
        </p:blipFill>
        <p:spPr>
          <a:xfrm>
            <a:off x="6423929" y="4010025"/>
            <a:ext cx="2295993" cy="1054978"/>
          </a:xfrm>
          <a:prstGeom prst="rect">
            <a:avLst/>
          </a:prstGeom>
          <a:ln w="88900" cap="sq" cmpd="thickThin">
            <a:noFill/>
            <a:prstDash val="solid"/>
            <a:miter lim="800000"/>
          </a:ln>
          <a:effectLst>
            <a:innerShdw blurRad="76200">
              <a:srgbClr val="000000"/>
            </a:innerShdw>
          </a:effectLst>
        </p:spPr>
      </p:pic>
      <p:pic>
        <p:nvPicPr>
          <p:cNvPr id="12" name="Picture 11">
            <a:extLst>
              <a:ext uri="{FF2B5EF4-FFF2-40B4-BE49-F238E27FC236}">
                <a16:creationId xmlns:a16="http://schemas.microsoft.com/office/drawing/2014/main" id="{8F0865F5-9B48-28F3-8995-E0E0605156B5}"/>
              </a:ext>
            </a:extLst>
          </p:cNvPr>
          <p:cNvPicPr>
            <a:picLocks noChangeAspect="1"/>
          </p:cNvPicPr>
          <p:nvPr/>
        </p:nvPicPr>
        <p:blipFill>
          <a:blip r:embed="rId3"/>
          <a:srcRect l="25508" t="65891" r="51499" b="17469"/>
          <a:stretch>
            <a:fillRect/>
          </a:stretch>
        </p:blipFill>
        <p:spPr>
          <a:xfrm>
            <a:off x="3521858" y="4010024"/>
            <a:ext cx="2455225" cy="1054980"/>
          </a:xfrm>
          <a:prstGeom prst="rect">
            <a:avLst/>
          </a:prstGeom>
          <a:ln w="88900" cap="sq" cmpd="thickThin">
            <a:noFill/>
            <a:prstDash val="solid"/>
            <a:miter lim="800000"/>
          </a:ln>
          <a:effectLst>
            <a:innerShdw blurRad="76200">
              <a:srgbClr val="000000"/>
            </a:innerShdw>
          </a:effectLst>
        </p:spPr>
      </p:pic>
      <p:pic>
        <p:nvPicPr>
          <p:cNvPr id="13" name="Picture 12">
            <a:extLst>
              <a:ext uri="{FF2B5EF4-FFF2-40B4-BE49-F238E27FC236}">
                <a16:creationId xmlns:a16="http://schemas.microsoft.com/office/drawing/2014/main" id="{5930D5A8-4957-3AC2-63CD-712494F2399B}"/>
              </a:ext>
            </a:extLst>
          </p:cNvPr>
          <p:cNvPicPr>
            <a:picLocks noChangeAspect="1"/>
          </p:cNvPicPr>
          <p:nvPr/>
        </p:nvPicPr>
        <p:blipFill>
          <a:blip r:embed="rId3"/>
          <a:srcRect l="25508" t="82632" r="52039" b="4582"/>
          <a:stretch>
            <a:fillRect/>
          </a:stretch>
        </p:blipFill>
        <p:spPr>
          <a:xfrm>
            <a:off x="149911" y="4010026"/>
            <a:ext cx="3120484" cy="1054980"/>
          </a:xfrm>
          <a:prstGeom prst="rect">
            <a:avLst/>
          </a:prstGeom>
          <a:ln w="88900" cap="sq" cmpd="thickThin">
            <a:noFill/>
            <a:prstDash val="solid"/>
            <a:miter lim="800000"/>
          </a:ln>
          <a:effectLst>
            <a:innerShdw blurRad="76200">
              <a:srgbClr val="000000"/>
            </a:innerShdw>
          </a:effectLst>
        </p:spPr>
      </p:pic>
      <p:sp>
        <p:nvSpPr>
          <p:cNvPr id="3" name="Rectangle 2">
            <a:extLst>
              <a:ext uri="{FF2B5EF4-FFF2-40B4-BE49-F238E27FC236}">
                <a16:creationId xmlns:a16="http://schemas.microsoft.com/office/drawing/2014/main" id="{7D466059-705E-7278-A757-190AB905D329}"/>
              </a:ext>
            </a:extLst>
          </p:cNvPr>
          <p:cNvSpPr/>
          <p:nvPr/>
        </p:nvSpPr>
        <p:spPr>
          <a:xfrm>
            <a:off x="75568" y="95251"/>
            <a:ext cx="3269170" cy="5223186"/>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6" name="Picture 5">
            <a:extLst>
              <a:ext uri="{FF2B5EF4-FFF2-40B4-BE49-F238E27FC236}">
                <a16:creationId xmlns:a16="http://schemas.microsoft.com/office/drawing/2014/main" id="{86EB61CF-1DDD-D7B7-1619-4115094A584B}"/>
              </a:ext>
            </a:extLst>
          </p:cNvPr>
          <p:cNvPicPr>
            <a:picLocks noChangeAspect="1"/>
          </p:cNvPicPr>
          <p:nvPr/>
        </p:nvPicPr>
        <p:blipFill>
          <a:blip r:embed="rId5"/>
          <a:stretch>
            <a:fillRect/>
          </a:stretch>
        </p:blipFill>
        <p:spPr>
          <a:xfrm>
            <a:off x="3521861" y="173149"/>
            <a:ext cx="4139532" cy="596016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 name="Picture 7">
            <a:extLst>
              <a:ext uri="{FF2B5EF4-FFF2-40B4-BE49-F238E27FC236}">
                <a16:creationId xmlns:a16="http://schemas.microsoft.com/office/drawing/2014/main" id="{9034808D-0389-DBDB-8EE8-57F3AAF80B5D}"/>
              </a:ext>
            </a:extLst>
          </p:cNvPr>
          <p:cNvPicPr>
            <a:picLocks noChangeAspect="1"/>
          </p:cNvPicPr>
          <p:nvPr/>
        </p:nvPicPr>
        <p:blipFill>
          <a:blip r:embed="rId6"/>
          <a:stretch>
            <a:fillRect/>
          </a:stretch>
        </p:blipFill>
        <p:spPr>
          <a:xfrm>
            <a:off x="7833159" y="173149"/>
            <a:ext cx="3939740" cy="596016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extBox 1">
            <a:extLst>
              <a:ext uri="{FF2B5EF4-FFF2-40B4-BE49-F238E27FC236}">
                <a16:creationId xmlns:a16="http://schemas.microsoft.com/office/drawing/2014/main" id="{7D3E7D32-9DF2-D16C-22F6-10561B51309B}"/>
              </a:ext>
            </a:extLst>
          </p:cNvPr>
          <p:cNvSpPr txBox="1"/>
          <p:nvPr/>
        </p:nvSpPr>
        <p:spPr>
          <a:xfrm>
            <a:off x="6423929" y="6318446"/>
            <a:ext cx="4486614" cy="338554"/>
          </a:xfrm>
          <a:prstGeom prst="rect">
            <a:avLst/>
          </a:prstGeom>
          <a:noFill/>
        </p:spPr>
        <p:txBody>
          <a:bodyPr wrap="square">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Figure 14. From </a:t>
            </a:r>
            <a:r>
              <a:rPr lang="en-US" sz="800" i="1" cap="small" dirty="0">
                <a:latin typeface="Tahoma" panose="020B0604030504040204" pitchFamily="34" charset="0"/>
                <a:ea typeface="Tahoma" panose="020B0604030504040204" pitchFamily="34" charset="0"/>
                <a:cs typeface="Tahoma" panose="020B0604030504040204" pitchFamily="34" charset="0"/>
              </a:rPr>
              <a:t>USING GREEN INFRASTRUCTURE</a:t>
            </a:r>
          </a:p>
          <a:p>
            <a:r>
              <a:rPr lang="en-US" sz="800" i="1" cap="small" dirty="0">
                <a:latin typeface="Tahoma" panose="020B0604030504040204" pitchFamily="34" charset="0"/>
                <a:ea typeface="Tahoma" panose="020B0604030504040204" pitchFamily="34" charset="0"/>
                <a:cs typeface="Tahoma" panose="020B0604030504040204" pitchFamily="34" charset="0"/>
              </a:rPr>
              <a:t>TO IMPROVE SEOUL CITY</a:t>
            </a:r>
            <a:r>
              <a:rPr lang="en-US" sz="800" i="1" dirty="0">
                <a:latin typeface="Tahoma" panose="020B0604030504040204" pitchFamily="34" charset="0"/>
                <a:ea typeface="Tahoma" panose="020B0604030504040204" pitchFamily="34" charset="0"/>
                <a:cs typeface="Tahoma" panose="020B0604030504040204" pitchFamily="34" charset="0"/>
              </a:rPr>
              <a:t>, </a:t>
            </a:r>
            <a:r>
              <a:rPr lang="en-US" sz="800" dirty="0">
                <a:latin typeface="Tahoma" panose="020B0604030504040204" pitchFamily="34" charset="0"/>
                <a:ea typeface="Tahoma" panose="020B0604030504040204" pitchFamily="34" charset="0"/>
                <a:cs typeface="Tahoma" panose="020B0604030504040204" pitchFamily="34" charset="0"/>
              </a:rPr>
              <a:t>by Sung-Kyun Kim, 2018.</a:t>
            </a:r>
          </a:p>
        </p:txBody>
      </p:sp>
      <p:sp>
        <p:nvSpPr>
          <p:cNvPr id="5" name="TextBox 4">
            <a:extLst>
              <a:ext uri="{FF2B5EF4-FFF2-40B4-BE49-F238E27FC236}">
                <a16:creationId xmlns:a16="http://schemas.microsoft.com/office/drawing/2014/main" id="{9FCB3C69-B4E2-EB48-4C8C-D1CFBA4D255C}"/>
              </a:ext>
            </a:extLst>
          </p:cNvPr>
          <p:cNvSpPr txBox="1"/>
          <p:nvPr/>
        </p:nvSpPr>
        <p:spPr>
          <a:xfrm>
            <a:off x="417888" y="5390994"/>
            <a:ext cx="2926850" cy="461665"/>
          </a:xfrm>
          <a:prstGeom prst="rect">
            <a:avLst/>
          </a:prstGeom>
          <a:noFill/>
        </p:spPr>
        <p:txBody>
          <a:bodyPr wrap="square">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Figure 10. From </a:t>
            </a:r>
            <a:r>
              <a:rPr lang="en-US" sz="800" i="1" cap="small" dirty="0">
                <a:latin typeface="Tahoma" panose="020B0604030504040204" pitchFamily="34" charset="0"/>
                <a:ea typeface="Tahoma" panose="020B0604030504040204" pitchFamily="34" charset="0"/>
                <a:cs typeface="Tahoma" panose="020B0604030504040204" pitchFamily="34" charset="0"/>
              </a:rPr>
              <a:t>Gyeongui Line Forest Park </a:t>
            </a:r>
            <a:r>
              <a:rPr lang="en-US" sz="800" dirty="0">
                <a:latin typeface="Tahoma" panose="020B0604030504040204" pitchFamily="34" charset="0"/>
                <a:ea typeface="Tahoma" panose="020B0604030504040204" pitchFamily="34" charset="0"/>
                <a:cs typeface="Tahoma" panose="020B0604030504040204" pitchFamily="34" charset="0"/>
              </a:rPr>
              <a:t>by </a:t>
            </a:r>
            <a:r>
              <a:rPr lang="en-US" sz="800" dirty="0" err="1">
                <a:latin typeface="Tahoma" panose="020B0604030504040204" pitchFamily="34" charset="0"/>
                <a:ea typeface="Tahoma" panose="020B0604030504040204" pitchFamily="34" charset="0"/>
                <a:cs typeface="Tahoma" panose="020B0604030504040204" pitchFamily="34" charset="0"/>
              </a:rPr>
              <a:t>by</a:t>
            </a:r>
            <a:r>
              <a:rPr lang="en-US" sz="800" dirty="0">
                <a:latin typeface="Tahoma" panose="020B0604030504040204" pitchFamily="34" charset="0"/>
                <a:ea typeface="Tahoma" panose="020B0604030504040204" pitchFamily="34" charset="0"/>
                <a:cs typeface="Tahoma" panose="020B0604030504040204" pitchFamily="34" charset="0"/>
              </a:rPr>
              <a:t> Seoul Metropolitan Gov, 2022. Retrieved from https://english.seoul.go.kr/gyeongui-line-forest-park/</a:t>
            </a:r>
          </a:p>
        </p:txBody>
      </p:sp>
    </p:spTree>
    <p:extLst>
      <p:ext uri="{BB962C8B-B14F-4D97-AF65-F5344CB8AC3E}">
        <p14:creationId xmlns:p14="http://schemas.microsoft.com/office/powerpoint/2010/main" val="1142373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D85DE4-5270-F26D-BF50-A5A73D760871}"/>
              </a:ext>
            </a:extLst>
          </p:cNvPr>
          <p:cNvPicPr>
            <a:picLocks noChangeAspect="1"/>
          </p:cNvPicPr>
          <p:nvPr/>
        </p:nvPicPr>
        <p:blipFill>
          <a:blip r:embed="rId3"/>
          <a:stretch>
            <a:fillRect/>
          </a:stretch>
        </p:blipFill>
        <p:spPr>
          <a:xfrm>
            <a:off x="800100" y="1"/>
            <a:ext cx="5600700" cy="3869102"/>
          </a:xfrm>
          <a:prstGeom prst="rect">
            <a:avLst/>
          </a:prstGeom>
          <a:ln w="88900" cap="sq" cmpd="thickThin">
            <a:solidFill>
              <a:srgbClr val="000000"/>
            </a:solidFill>
            <a:prstDash val="solid"/>
            <a:miter lim="800000"/>
          </a:ln>
          <a:effectLst>
            <a:innerShdw blurRad="76200">
              <a:srgbClr val="000000"/>
            </a:innerShdw>
          </a:effectLst>
        </p:spPr>
      </p:pic>
      <p:pic>
        <p:nvPicPr>
          <p:cNvPr id="3" name="Picture 2">
            <a:extLst>
              <a:ext uri="{FF2B5EF4-FFF2-40B4-BE49-F238E27FC236}">
                <a16:creationId xmlns:a16="http://schemas.microsoft.com/office/drawing/2014/main" id="{B3546FFB-82E9-2647-3A9F-63E5E57A75DA}"/>
              </a:ext>
            </a:extLst>
          </p:cNvPr>
          <p:cNvPicPr>
            <a:picLocks noChangeAspect="1"/>
          </p:cNvPicPr>
          <p:nvPr/>
        </p:nvPicPr>
        <p:blipFill>
          <a:blip r:embed="rId4"/>
          <a:stretch>
            <a:fillRect/>
          </a:stretch>
        </p:blipFill>
        <p:spPr>
          <a:xfrm>
            <a:off x="5403607" y="1597239"/>
            <a:ext cx="6559794" cy="4127796"/>
          </a:xfrm>
          <a:prstGeom prst="rect">
            <a:avLst/>
          </a:prstGeom>
          <a:ln w="88900" cap="sq" cmpd="thickThin">
            <a:solidFill>
              <a:srgbClr val="000000"/>
            </a:solidFill>
            <a:prstDash val="solid"/>
            <a:miter lim="800000"/>
          </a:ln>
          <a:effectLst>
            <a:innerShdw blurRad="76200">
              <a:srgbClr val="000000"/>
            </a:innerShdw>
          </a:effectLst>
        </p:spPr>
      </p:pic>
      <p:pic>
        <p:nvPicPr>
          <p:cNvPr id="5" name="Picture 4">
            <a:extLst>
              <a:ext uri="{FF2B5EF4-FFF2-40B4-BE49-F238E27FC236}">
                <a16:creationId xmlns:a16="http://schemas.microsoft.com/office/drawing/2014/main" id="{B83FD6C1-A977-F2DE-6ADB-E8E8C61195B6}"/>
              </a:ext>
            </a:extLst>
          </p:cNvPr>
          <p:cNvPicPr>
            <a:picLocks noChangeAspect="1"/>
          </p:cNvPicPr>
          <p:nvPr/>
        </p:nvPicPr>
        <p:blipFill>
          <a:blip r:embed="rId5"/>
          <a:stretch>
            <a:fillRect/>
          </a:stretch>
        </p:blipFill>
        <p:spPr>
          <a:xfrm>
            <a:off x="1120000" y="3276600"/>
            <a:ext cx="4960900" cy="3419986"/>
          </a:xfrm>
          <a:prstGeom prst="rect">
            <a:avLst/>
          </a:prstGeom>
          <a:ln w="88900" cap="sq" cmpd="thickThin">
            <a:solidFill>
              <a:srgbClr val="000000"/>
            </a:solidFill>
            <a:prstDash val="solid"/>
            <a:miter lim="800000"/>
          </a:ln>
          <a:effectLst>
            <a:innerShdw blurRad="76200">
              <a:srgbClr val="000000"/>
            </a:innerShdw>
          </a:effectLst>
        </p:spPr>
      </p:pic>
      <p:sp>
        <p:nvSpPr>
          <p:cNvPr id="4" name="TextBox 3">
            <a:extLst>
              <a:ext uri="{FF2B5EF4-FFF2-40B4-BE49-F238E27FC236}">
                <a16:creationId xmlns:a16="http://schemas.microsoft.com/office/drawing/2014/main" id="{CD7226A9-A7BF-033B-12B9-1EE5FFDFD4FC}"/>
              </a:ext>
            </a:extLst>
          </p:cNvPr>
          <p:cNvSpPr txBox="1"/>
          <p:nvPr/>
        </p:nvSpPr>
        <p:spPr>
          <a:xfrm>
            <a:off x="6966300" y="6041533"/>
            <a:ext cx="4486614" cy="338554"/>
          </a:xfrm>
          <a:prstGeom prst="rect">
            <a:avLst/>
          </a:prstGeom>
          <a:noFill/>
        </p:spPr>
        <p:txBody>
          <a:bodyPr wrap="square">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Figure 15-17. From </a:t>
            </a:r>
            <a:r>
              <a:rPr lang="en-US" sz="800" i="1" cap="small" dirty="0">
                <a:latin typeface="Tahoma" panose="020B0604030504040204" pitchFamily="34" charset="0"/>
                <a:ea typeface="Tahoma" panose="020B0604030504040204" pitchFamily="34" charset="0"/>
                <a:cs typeface="Tahoma" panose="020B0604030504040204" pitchFamily="34" charset="0"/>
              </a:rPr>
              <a:t>USING GREEN INFRASTRUCTURE</a:t>
            </a:r>
          </a:p>
          <a:p>
            <a:r>
              <a:rPr lang="en-US" sz="800" i="1" cap="small" dirty="0">
                <a:latin typeface="Tahoma" panose="020B0604030504040204" pitchFamily="34" charset="0"/>
                <a:ea typeface="Tahoma" panose="020B0604030504040204" pitchFamily="34" charset="0"/>
                <a:cs typeface="Tahoma" panose="020B0604030504040204" pitchFamily="34" charset="0"/>
              </a:rPr>
              <a:t>TO IMPROVE SEOUL CITY</a:t>
            </a:r>
            <a:r>
              <a:rPr lang="en-US" sz="800" i="1" dirty="0">
                <a:latin typeface="Tahoma" panose="020B0604030504040204" pitchFamily="34" charset="0"/>
                <a:ea typeface="Tahoma" panose="020B0604030504040204" pitchFamily="34" charset="0"/>
                <a:cs typeface="Tahoma" panose="020B0604030504040204" pitchFamily="34" charset="0"/>
              </a:rPr>
              <a:t>, </a:t>
            </a:r>
            <a:r>
              <a:rPr lang="en-US" sz="800" dirty="0">
                <a:latin typeface="Tahoma" panose="020B0604030504040204" pitchFamily="34" charset="0"/>
                <a:ea typeface="Tahoma" panose="020B0604030504040204" pitchFamily="34" charset="0"/>
                <a:cs typeface="Tahoma" panose="020B0604030504040204" pitchFamily="34" charset="0"/>
              </a:rPr>
              <a:t>by Sung-Kyun Kim, 2018.</a:t>
            </a:r>
          </a:p>
        </p:txBody>
      </p:sp>
    </p:spTree>
    <p:extLst>
      <p:ext uri="{BB962C8B-B14F-4D97-AF65-F5344CB8AC3E}">
        <p14:creationId xmlns:p14="http://schemas.microsoft.com/office/powerpoint/2010/main" val="4156327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D9D77F-2F7E-9556-92C7-7A78E0560C3D}"/>
              </a:ext>
            </a:extLst>
          </p:cNvPr>
          <p:cNvSpPr txBox="1"/>
          <p:nvPr/>
        </p:nvSpPr>
        <p:spPr>
          <a:xfrm>
            <a:off x="155576" y="1491472"/>
            <a:ext cx="8069901" cy="646587"/>
          </a:xfrm>
          <a:prstGeom prst="rect">
            <a:avLst/>
          </a:prstGeom>
          <a:noFill/>
        </p:spPr>
        <p:txBody>
          <a:bodyPr wrap="none" rtlCol="0">
            <a:spAutoFit/>
          </a:bodyPr>
          <a:lstStyle/>
          <a:p>
            <a:pPr marL="742959" lvl="1" indent="-285753" fontAlgn="base">
              <a:buFont typeface="Arial" panose="020B0604020202020204" pitchFamily="34" charset="0"/>
              <a:buChar char="•"/>
            </a:pPr>
            <a:r>
              <a:rPr lang="en-US" sz="1801" dirty="0">
                <a:latin typeface="Tahoma" panose="020B0604030504040204" pitchFamily="34" charset="0"/>
                <a:ea typeface="Tahoma" panose="020B0604030504040204" pitchFamily="34" charset="0"/>
                <a:cs typeface="Tahoma" panose="020B0604030504040204" pitchFamily="34" charset="0"/>
              </a:rPr>
              <a:t>Seoul Metropolitan Government's Urban Planning and Design Division.</a:t>
            </a:r>
          </a:p>
          <a:p>
            <a:pPr marL="742959" lvl="1" indent="-285753" fontAlgn="base">
              <a:buFont typeface="Arial" panose="020B0604020202020204" pitchFamily="34" charset="0"/>
              <a:buChar char="•"/>
            </a:pPr>
            <a:r>
              <a:rPr lang="en-US" sz="1801" dirty="0">
                <a:latin typeface="Tahoma" panose="020B0604030504040204" pitchFamily="34" charset="0"/>
                <a:ea typeface="Tahoma" panose="020B0604030504040204" pitchFamily="34" charset="0"/>
                <a:cs typeface="Tahoma" panose="020B0604030504040204" pitchFamily="34" charset="0"/>
              </a:rPr>
              <a:t>Korea Rail Network Authority.</a:t>
            </a:r>
          </a:p>
        </p:txBody>
      </p:sp>
      <p:sp>
        <p:nvSpPr>
          <p:cNvPr id="7" name="TextBox 6">
            <a:extLst>
              <a:ext uri="{FF2B5EF4-FFF2-40B4-BE49-F238E27FC236}">
                <a16:creationId xmlns:a16="http://schemas.microsoft.com/office/drawing/2014/main" id="{3449110C-0B4D-9F45-03D3-55390710AD0B}"/>
              </a:ext>
            </a:extLst>
          </p:cNvPr>
          <p:cNvSpPr txBox="1"/>
          <p:nvPr/>
        </p:nvSpPr>
        <p:spPr>
          <a:xfrm>
            <a:off x="800101" y="558802"/>
            <a:ext cx="2218877" cy="646587"/>
          </a:xfrm>
          <a:prstGeom prst="rect">
            <a:avLst/>
          </a:prstGeom>
          <a:noFill/>
        </p:spPr>
        <p:txBody>
          <a:bodyPr wrap="none" rtlCol="0">
            <a:spAutoFit/>
          </a:bodyPr>
          <a:lstStyle/>
          <a:p>
            <a:r>
              <a:rPr lang="en-US" sz="1801" dirty="0">
                <a:latin typeface="Tahoma" panose="020B0604030504040204" pitchFamily="34" charset="0"/>
                <a:ea typeface="Tahoma" panose="020B0604030504040204" pitchFamily="34" charset="0"/>
                <a:cs typeface="Tahoma" panose="020B0604030504040204" pitchFamily="34" charset="0"/>
              </a:rPr>
              <a:t>Designers/Planners:</a:t>
            </a:r>
            <a:br>
              <a:rPr lang="en-US" sz="1801" dirty="0">
                <a:latin typeface="Tahoma" panose="020B0604030504040204" pitchFamily="34" charset="0"/>
                <a:ea typeface="Tahoma" panose="020B0604030504040204" pitchFamily="34" charset="0"/>
                <a:cs typeface="Tahoma" panose="020B0604030504040204" pitchFamily="34" charset="0"/>
              </a:rPr>
            </a:br>
            <a:endParaRPr lang="en-US" sz="1801" dirty="0">
              <a:latin typeface="Tahoma" panose="020B0604030504040204" pitchFamily="34"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C4BDBE2A-48E6-AD77-D4E6-3E9C47C1F5E3}"/>
              </a:ext>
            </a:extLst>
          </p:cNvPr>
          <p:cNvSpPr txBox="1"/>
          <p:nvPr/>
        </p:nvSpPr>
        <p:spPr>
          <a:xfrm>
            <a:off x="5283201" y="3244333"/>
            <a:ext cx="1371600" cy="369460"/>
          </a:xfrm>
          <a:prstGeom prst="rect">
            <a:avLst/>
          </a:prstGeom>
          <a:noFill/>
        </p:spPr>
        <p:txBody>
          <a:bodyPr wrap="square" rtlCol="0">
            <a:spAutoFit/>
          </a:bodyPr>
          <a:lstStyle/>
          <a:p>
            <a:r>
              <a:rPr lang="en-US" sz="1801" dirty="0"/>
              <a:t>And others</a:t>
            </a:r>
          </a:p>
        </p:txBody>
      </p:sp>
      <p:sp>
        <p:nvSpPr>
          <p:cNvPr id="9" name="TextBox 8">
            <a:extLst>
              <a:ext uri="{FF2B5EF4-FFF2-40B4-BE49-F238E27FC236}">
                <a16:creationId xmlns:a16="http://schemas.microsoft.com/office/drawing/2014/main" id="{8FA52D44-CEDB-2786-3AB1-6D53EE38B05B}"/>
              </a:ext>
            </a:extLst>
          </p:cNvPr>
          <p:cNvSpPr txBox="1"/>
          <p:nvPr/>
        </p:nvSpPr>
        <p:spPr>
          <a:xfrm>
            <a:off x="1079499" y="4711702"/>
            <a:ext cx="2997202" cy="707886"/>
          </a:xfrm>
          <a:prstGeom prst="rect">
            <a:avLst/>
          </a:prstGeom>
          <a:noFill/>
        </p:spPr>
        <p:txBody>
          <a:bodyPr wrap="square" rtlCol="0">
            <a:spAutoFit/>
          </a:bodyPr>
          <a:lstStyle/>
          <a:p>
            <a:r>
              <a:rPr lang="en-US" altLang="ja-JP" sz="4000" dirty="0"/>
              <a:t>¯\_(</a:t>
            </a:r>
            <a:r>
              <a:rPr lang="ja-JP" altLang="en-US" sz="4000" dirty="0"/>
              <a:t>ツ</a:t>
            </a:r>
            <a:r>
              <a:rPr lang="en-US" altLang="ja-JP" sz="4000" dirty="0"/>
              <a:t>)_/¯</a:t>
            </a:r>
            <a:endParaRPr lang="en-US" sz="4000" dirty="0"/>
          </a:p>
        </p:txBody>
      </p:sp>
    </p:spTree>
    <p:extLst>
      <p:ext uri="{BB962C8B-B14F-4D97-AF65-F5344CB8AC3E}">
        <p14:creationId xmlns:p14="http://schemas.microsoft.com/office/powerpoint/2010/main" val="2854330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75D33571-1180-593A-F26C-44B9D4C2D0A9}"/>
              </a:ext>
            </a:extLst>
          </p:cNvPr>
          <p:cNvGraphicFramePr/>
          <p:nvPr>
            <p:extLst>
              <p:ext uri="{D42A27DB-BD31-4B8C-83A1-F6EECF244321}">
                <p14:modId xmlns:p14="http://schemas.microsoft.com/office/powerpoint/2010/main" val="824343330"/>
              </p:ext>
            </p:extLst>
          </p:nvPr>
        </p:nvGraphicFramePr>
        <p:xfrm>
          <a:off x="0" y="2"/>
          <a:ext cx="12192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5C7AFB18-66F4-4784-5102-FEDFD9E63ACA}"/>
              </a:ext>
            </a:extLst>
          </p:cNvPr>
          <p:cNvSpPr txBox="1"/>
          <p:nvPr/>
        </p:nvSpPr>
        <p:spPr>
          <a:xfrm>
            <a:off x="3060702" y="2491720"/>
            <a:ext cx="966931" cy="523220"/>
          </a:xfrm>
          <a:prstGeom prst="rect">
            <a:avLst/>
          </a:prstGeom>
          <a:noFill/>
        </p:spPr>
        <p:txBody>
          <a:bodyPr wrap="none" rtlCol="0">
            <a:spAutoFit/>
          </a:bodyPr>
          <a:lstStyle/>
          <a:p>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1953</a:t>
            </a:r>
          </a:p>
        </p:txBody>
      </p:sp>
      <p:sp>
        <p:nvSpPr>
          <p:cNvPr id="7" name="TextBox 6">
            <a:extLst>
              <a:ext uri="{FF2B5EF4-FFF2-40B4-BE49-F238E27FC236}">
                <a16:creationId xmlns:a16="http://schemas.microsoft.com/office/drawing/2014/main" id="{F85C432B-FC8E-38D8-C561-30FE4184A418}"/>
              </a:ext>
            </a:extLst>
          </p:cNvPr>
          <p:cNvSpPr txBox="1"/>
          <p:nvPr/>
        </p:nvSpPr>
        <p:spPr>
          <a:xfrm>
            <a:off x="72547" y="3036586"/>
            <a:ext cx="1879041" cy="523220"/>
          </a:xfrm>
          <a:prstGeom prst="rect">
            <a:avLst/>
          </a:prstGeom>
          <a:noFill/>
        </p:spPr>
        <p:txBody>
          <a:bodyPr wrap="none" rtlCol="0">
            <a:spAutoFit/>
          </a:bodyPr>
          <a:lstStyle/>
          <a:p>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1904-1951</a:t>
            </a:r>
          </a:p>
        </p:txBody>
      </p:sp>
      <p:sp>
        <p:nvSpPr>
          <p:cNvPr id="8" name="TextBox 7">
            <a:extLst>
              <a:ext uri="{FF2B5EF4-FFF2-40B4-BE49-F238E27FC236}">
                <a16:creationId xmlns:a16="http://schemas.microsoft.com/office/drawing/2014/main" id="{C84398FE-2EAB-9A32-5223-1021DDFEDAC3}"/>
              </a:ext>
            </a:extLst>
          </p:cNvPr>
          <p:cNvSpPr txBox="1"/>
          <p:nvPr/>
        </p:nvSpPr>
        <p:spPr>
          <a:xfrm>
            <a:off x="10627194" y="558801"/>
            <a:ext cx="966931" cy="523220"/>
          </a:xfrm>
          <a:prstGeom prst="rect">
            <a:avLst/>
          </a:prstGeom>
          <a:noFill/>
        </p:spPr>
        <p:txBody>
          <a:bodyPr wrap="none" rtlCol="0">
            <a:spAutoFit/>
          </a:bodyPr>
          <a:lstStyle/>
          <a:p>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2016</a:t>
            </a:r>
          </a:p>
        </p:txBody>
      </p:sp>
      <p:sp>
        <p:nvSpPr>
          <p:cNvPr id="9" name="TextBox 8">
            <a:extLst>
              <a:ext uri="{FF2B5EF4-FFF2-40B4-BE49-F238E27FC236}">
                <a16:creationId xmlns:a16="http://schemas.microsoft.com/office/drawing/2014/main" id="{8F6FAD52-3125-5213-2BE6-F5E6B94D0840}"/>
              </a:ext>
            </a:extLst>
          </p:cNvPr>
          <p:cNvSpPr txBox="1"/>
          <p:nvPr/>
        </p:nvSpPr>
        <p:spPr>
          <a:xfrm>
            <a:off x="8137994" y="1292881"/>
            <a:ext cx="966931" cy="523220"/>
          </a:xfrm>
          <a:prstGeom prst="rect">
            <a:avLst/>
          </a:prstGeom>
          <a:noFill/>
        </p:spPr>
        <p:txBody>
          <a:bodyPr wrap="none" rtlCol="0">
            <a:spAutoFit/>
          </a:bodyPr>
          <a:lstStyle/>
          <a:p>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2009</a:t>
            </a:r>
          </a:p>
        </p:txBody>
      </p:sp>
      <p:sp>
        <p:nvSpPr>
          <p:cNvPr id="10" name="TextBox 9">
            <a:extLst>
              <a:ext uri="{FF2B5EF4-FFF2-40B4-BE49-F238E27FC236}">
                <a16:creationId xmlns:a16="http://schemas.microsoft.com/office/drawing/2014/main" id="{8495AE57-8FE8-3B09-2378-35A9432F3F45}"/>
              </a:ext>
            </a:extLst>
          </p:cNvPr>
          <p:cNvSpPr txBox="1"/>
          <p:nvPr/>
        </p:nvSpPr>
        <p:spPr>
          <a:xfrm>
            <a:off x="5612536" y="1816100"/>
            <a:ext cx="966931" cy="523220"/>
          </a:xfrm>
          <a:prstGeom prst="rect">
            <a:avLst/>
          </a:prstGeom>
          <a:noFill/>
        </p:spPr>
        <p:txBody>
          <a:bodyPr wrap="none" rtlCol="0">
            <a:spAutoFit/>
          </a:bodyPr>
          <a:lstStyle/>
          <a:p>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2009</a:t>
            </a:r>
          </a:p>
        </p:txBody>
      </p:sp>
      <p:sp>
        <p:nvSpPr>
          <p:cNvPr id="2" name="TextBox 1">
            <a:extLst>
              <a:ext uri="{FF2B5EF4-FFF2-40B4-BE49-F238E27FC236}">
                <a16:creationId xmlns:a16="http://schemas.microsoft.com/office/drawing/2014/main" id="{ACCEF133-5580-48BF-2906-7A4917115C1F}"/>
              </a:ext>
            </a:extLst>
          </p:cNvPr>
          <p:cNvSpPr txBox="1"/>
          <p:nvPr/>
        </p:nvSpPr>
        <p:spPr>
          <a:xfrm>
            <a:off x="7534907" y="6329742"/>
            <a:ext cx="4240530" cy="338554"/>
          </a:xfrm>
          <a:prstGeom prst="rect">
            <a:avLst/>
          </a:prstGeom>
          <a:noFill/>
        </p:spPr>
        <p:txBody>
          <a:bodyPr wrap="square">
            <a:spAutoFit/>
          </a:bodyPr>
          <a:lstStyle/>
          <a:p>
            <a:r>
              <a:rPr lang="en-US" sz="800" dirty="0">
                <a:solidFill>
                  <a:schemeClr val="bg1"/>
                </a:solidFill>
                <a:latin typeface="Tahoma" panose="020B0604030504040204" pitchFamily="34" charset="0"/>
                <a:ea typeface="Tahoma" panose="020B0604030504040204" pitchFamily="34" charset="0"/>
                <a:cs typeface="Tahoma" panose="020B0604030504040204" pitchFamily="34" charset="0"/>
              </a:rPr>
              <a:t>Figure __ From </a:t>
            </a:r>
            <a:r>
              <a:rPr lang="en-US" sz="800" i="1" dirty="0">
                <a:solidFill>
                  <a:schemeClr val="bg1"/>
                </a:solidFill>
                <a:latin typeface="Tahoma" panose="020B0604030504040204" pitchFamily="34" charset="0"/>
                <a:ea typeface="Tahoma" panose="020B0604030504040204" pitchFamily="34" charset="0"/>
                <a:cs typeface="Tahoma" panose="020B0604030504040204" pitchFamily="34" charset="0"/>
              </a:rPr>
              <a:t>Gyeongui Line Forest Park</a:t>
            </a:r>
            <a:r>
              <a:rPr lang="en-US" sz="800" dirty="0">
                <a:solidFill>
                  <a:schemeClr val="bg1"/>
                </a:solidFill>
                <a:latin typeface="Tahoma" panose="020B0604030504040204" pitchFamily="34" charset="0"/>
                <a:ea typeface="Tahoma" panose="020B0604030504040204" pitchFamily="34" charset="0"/>
                <a:cs typeface="Tahoma" panose="020B0604030504040204" pitchFamily="34" charset="0"/>
              </a:rPr>
              <a:t>, by Seoul Metropolitan Gov, 2022. Retrieved from https://english.seoul.go.kr/gyeongui-line-forest-park/</a:t>
            </a:r>
          </a:p>
        </p:txBody>
      </p:sp>
    </p:spTree>
    <p:extLst>
      <p:ext uri="{BB962C8B-B14F-4D97-AF65-F5344CB8AC3E}">
        <p14:creationId xmlns:p14="http://schemas.microsoft.com/office/powerpoint/2010/main" val="2784541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AA2CBF-B612-2DB2-A7AE-D0A34BF869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
            <a:ext cx="6858000" cy="6858000"/>
          </a:xfrm>
          <a:prstGeom prst="rect">
            <a:avLst/>
          </a:prstGeom>
        </p:spPr>
      </p:pic>
      <p:sp>
        <p:nvSpPr>
          <p:cNvPr id="2" name="Title 1">
            <a:extLst>
              <a:ext uri="{FF2B5EF4-FFF2-40B4-BE49-F238E27FC236}">
                <a16:creationId xmlns:a16="http://schemas.microsoft.com/office/drawing/2014/main" id="{EC2D21F8-EDD7-F4E8-B84B-B06449464C14}"/>
              </a:ext>
            </a:extLst>
          </p:cNvPr>
          <p:cNvSpPr>
            <a:spLocks noGrp="1"/>
          </p:cNvSpPr>
          <p:nvPr>
            <p:ph type="ctrTitle"/>
          </p:nvPr>
        </p:nvSpPr>
        <p:spPr>
          <a:xfrm>
            <a:off x="7691537" y="114658"/>
            <a:ext cx="4027714" cy="2387600"/>
          </a:xfrm>
        </p:spPr>
        <p:txBody>
          <a:bodyPr/>
          <a:lstStyle/>
          <a:p>
            <a:r>
              <a:rPr lang="en-US" dirty="0"/>
              <a:t>Cultural Context</a:t>
            </a:r>
          </a:p>
        </p:txBody>
      </p:sp>
      <p:sp>
        <p:nvSpPr>
          <p:cNvPr id="3" name="TextBox 2">
            <a:extLst>
              <a:ext uri="{FF2B5EF4-FFF2-40B4-BE49-F238E27FC236}">
                <a16:creationId xmlns:a16="http://schemas.microsoft.com/office/drawing/2014/main" id="{CEE3149D-118C-FAC7-569D-1524041852F0}"/>
              </a:ext>
            </a:extLst>
          </p:cNvPr>
          <p:cNvSpPr txBox="1"/>
          <p:nvPr/>
        </p:nvSpPr>
        <p:spPr>
          <a:xfrm>
            <a:off x="56430" y="6519444"/>
            <a:ext cx="4486614" cy="338554"/>
          </a:xfrm>
          <a:prstGeom prst="rect">
            <a:avLst/>
          </a:prstGeom>
          <a:noFill/>
        </p:spPr>
        <p:txBody>
          <a:bodyPr wrap="square">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Figure 3. From </a:t>
            </a:r>
            <a:r>
              <a:rPr lang="en-US" sz="800" i="1" dirty="0">
                <a:latin typeface="Tahoma" panose="020B0604030504040204" pitchFamily="34" charset="0"/>
                <a:ea typeface="Tahoma" panose="020B0604030504040204" pitchFamily="34" charset="0"/>
                <a:cs typeface="Tahoma" panose="020B0604030504040204" pitchFamily="34" charset="0"/>
              </a:rPr>
              <a:t>Gyeongui Line Forest Park introduced by </a:t>
            </a:r>
            <a:r>
              <a:rPr lang="en-US" sz="800" i="1" dirty="0" err="1">
                <a:latin typeface="Tahoma" panose="020B0604030504040204" pitchFamily="34" charset="0"/>
                <a:ea typeface="Tahoma" panose="020B0604030504040204" pitchFamily="34" charset="0"/>
                <a:cs typeface="Tahoma" panose="020B0604030504040204" pitchFamily="34" charset="0"/>
              </a:rPr>
              <a:t>Yulri</a:t>
            </a:r>
            <a:r>
              <a:rPr lang="en-US" sz="800" i="1" dirty="0">
                <a:latin typeface="Tahoma" panose="020B0604030504040204" pitchFamily="34" charset="0"/>
                <a:ea typeface="Tahoma" panose="020B0604030504040204" pitchFamily="34" charset="0"/>
                <a:cs typeface="Tahoma" panose="020B0604030504040204" pitchFamily="34" charset="0"/>
              </a:rPr>
              <a:t>!, </a:t>
            </a:r>
            <a:r>
              <a:rPr lang="en-US" sz="800" dirty="0">
                <a:latin typeface="Tahoma" panose="020B0604030504040204" pitchFamily="34" charset="0"/>
                <a:ea typeface="Tahoma" panose="020B0604030504040204" pitchFamily="34" charset="0"/>
                <a:cs typeface="Tahoma" panose="020B0604030504040204" pitchFamily="34" charset="0"/>
              </a:rPr>
              <a:t>by Seoul Metropolitan Gov, 2022. Retrieved from https://english.seoul.go.kr/gyeongui-line-forest-park-introduced-by-yulri/</a:t>
            </a:r>
          </a:p>
        </p:txBody>
      </p:sp>
    </p:spTree>
    <p:extLst>
      <p:ext uri="{BB962C8B-B14F-4D97-AF65-F5344CB8AC3E}">
        <p14:creationId xmlns:p14="http://schemas.microsoft.com/office/powerpoint/2010/main" val="199192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8458CA-0443-56A4-72B1-B744BA56179C}"/>
              </a:ext>
            </a:extLst>
          </p:cNvPr>
          <p:cNvSpPr txBox="1"/>
          <p:nvPr/>
        </p:nvSpPr>
        <p:spPr>
          <a:xfrm>
            <a:off x="149254" y="444500"/>
            <a:ext cx="11404469" cy="1477969"/>
          </a:xfrm>
          <a:prstGeom prst="rect">
            <a:avLst/>
          </a:prstGeom>
          <a:noFill/>
        </p:spPr>
        <p:txBody>
          <a:bodyPr wrap="none" rtlCol="0">
            <a:spAutoFit/>
          </a:bodyPr>
          <a:lstStyle/>
          <a:p>
            <a:r>
              <a:rPr lang="en-US" sz="1801" dirty="0">
                <a:latin typeface="Tahoma" panose="020B0604030504040204" pitchFamily="34" charset="0"/>
                <a:ea typeface="Tahoma" panose="020B0604030504040204" pitchFamily="34" charset="0"/>
                <a:cs typeface="Tahoma" panose="020B0604030504040204" pitchFamily="34" charset="0"/>
              </a:rPr>
              <a:t>The Gyeongui Line Forest Park was conceived in the late 2000s as part of Seoul’s </a:t>
            </a:r>
            <a:r>
              <a:rPr lang="en-US" sz="1801" i="1" dirty="0">
                <a:latin typeface="Tahoma" panose="020B0604030504040204" pitchFamily="34" charset="0"/>
                <a:ea typeface="Tahoma" panose="020B0604030504040204" pitchFamily="34" charset="0"/>
                <a:cs typeface="Tahoma" panose="020B0604030504040204" pitchFamily="34" charset="0"/>
              </a:rPr>
              <a:t>urban regeneration</a:t>
            </a:r>
            <a:r>
              <a:rPr lang="en-US" sz="1801" dirty="0">
                <a:latin typeface="Tahoma" panose="020B0604030504040204" pitchFamily="34" charset="0"/>
                <a:ea typeface="Tahoma" panose="020B0604030504040204" pitchFamily="34" charset="0"/>
                <a:cs typeface="Tahoma" panose="020B0604030504040204" pitchFamily="34" charset="0"/>
              </a:rPr>
              <a:t> strategy.</a:t>
            </a:r>
          </a:p>
          <a:p>
            <a:r>
              <a:rPr lang="en-US" sz="1801" dirty="0">
                <a:latin typeface="Tahoma" panose="020B0604030504040204" pitchFamily="34" charset="0"/>
                <a:ea typeface="Tahoma" panose="020B0604030504040204" pitchFamily="34" charset="0"/>
                <a:cs typeface="Tahoma" panose="020B0604030504040204" pitchFamily="34" charset="0"/>
              </a:rPr>
              <a:t>The main goals were:</a:t>
            </a:r>
          </a:p>
          <a:p>
            <a:pPr marL="742959" lvl="1" indent="-285753">
              <a:buFont typeface="Arial" panose="020B0604020202020204" pitchFamily="34" charset="0"/>
              <a:buChar char="•"/>
            </a:pPr>
            <a:r>
              <a:rPr lang="en-US" sz="1801" dirty="0">
                <a:latin typeface="Tahoma" panose="020B0604030504040204" pitchFamily="34" charset="0"/>
                <a:ea typeface="Tahoma" panose="020B0604030504040204" pitchFamily="34" charset="0"/>
                <a:cs typeface="Tahoma" panose="020B0604030504040204" pitchFamily="34" charset="0"/>
              </a:rPr>
              <a:t>Reclaiming disused railway land for public use.</a:t>
            </a:r>
          </a:p>
          <a:p>
            <a:pPr marL="742959" lvl="1" indent="-285753">
              <a:buFont typeface="Arial" panose="020B0604020202020204" pitchFamily="34" charset="0"/>
              <a:buChar char="•"/>
            </a:pPr>
            <a:r>
              <a:rPr lang="en-US" sz="1801" dirty="0">
                <a:latin typeface="Tahoma" panose="020B0604030504040204" pitchFamily="34" charset="0"/>
                <a:ea typeface="Tahoma" panose="020B0604030504040204" pitchFamily="34" charset="0"/>
                <a:cs typeface="Tahoma" panose="020B0604030504040204" pitchFamily="34" charset="0"/>
              </a:rPr>
              <a:t>Reducing heat and air pollution.</a:t>
            </a:r>
          </a:p>
          <a:p>
            <a:pPr marL="742959" lvl="1" indent="-285753">
              <a:buFont typeface="Arial" panose="020B0604020202020204" pitchFamily="34" charset="0"/>
              <a:buChar char="•"/>
            </a:pPr>
            <a:r>
              <a:rPr lang="en-US" sz="1801" dirty="0">
                <a:latin typeface="Tahoma" panose="020B0604030504040204" pitchFamily="34" charset="0"/>
                <a:ea typeface="Tahoma" panose="020B0604030504040204" pitchFamily="34" charset="0"/>
                <a:cs typeface="Tahoma" panose="020B0604030504040204" pitchFamily="34" charset="0"/>
              </a:rPr>
              <a:t>Increasing pedestrian space and quality of life in dense neighborhoods.</a:t>
            </a:r>
          </a:p>
        </p:txBody>
      </p:sp>
      <p:pic>
        <p:nvPicPr>
          <p:cNvPr id="3" name="Picture 2">
            <a:extLst>
              <a:ext uri="{FF2B5EF4-FFF2-40B4-BE49-F238E27FC236}">
                <a16:creationId xmlns:a16="http://schemas.microsoft.com/office/drawing/2014/main" id="{294F9814-D26C-9C2F-AF37-36129680C3B8}"/>
              </a:ext>
            </a:extLst>
          </p:cNvPr>
          <p:cNvPicPr>
            <a:picLocks noChangeAspect="1"/>
          </p:cNvPicPr>
          <p:nvPr/>
        </p:nvPicPr>
        <p:blipFill>
          <a:blip r:embed="rId3"/>
          <a:stretch>
            <a:fillRect/>
          </a:stretch>
        </p:blipFill>
        <p:spPr>
          <a:xfrm>
            <a:off x="149253" y="2030450"/>
            <a:ext cx="6696046" cy="4638516"/>
          </a:xfrm>
          <a:prstGeom prst="rect">
            <a:avLst/>
          </a:prstGeom>
        </p:spPr>
      </p:pic>
      <p:sp>
        <p:nvSpPr>
          <p:cNvPr id="4" name="TextBox 3">
            <a:extLst>
              <a:ext uri="{FF2B5EF4-FFF2-40B4-BE49-F238E27FC236}">
                <a16:creationId xmlns:a16="http://schemas.microsoft.com/office/drawing/2014/main" id="{BE742A9F-B411-91EA-89A9-152458E3EA29}"/>
              </a:ext>
            </a:extLst>
          </p:cNvPr>
          <p:cNvSpPr txBox="1"/>
          <p:nvPr/>
        </p:nvSpPr>
        <p:spPr>
          <a:xfrm>
            <a:off x="7607299" y="3035300"/>
            <a:ext cx="3746500" cy="1477969"/>
          </a:xfrm>
          <a:prstGeom prst="rect">
            <a:avLst/>
          </a:prstGeom>
          <a:noFill/>
        </p:spPr>
        <p:txBody>
          <a:bodyPr wrap="square" rtlCol="0">
            <a:spAutoFit/>
          </a:bodyPr>
          <a:lstStyle/>
          <a:p>
            <a:r>
              <a:rPr lang="en-US" sz="1801" dirty="0">
                <a:latin typeface="Tahoma" panose="020B0604030504040204" pitchFamily="34" charset="0"/>
                <a:ea typeface="Tahoma" panose="020B0604030504040204" pitchFamily="34" charset="0"/>
                <a:cs typeface="Tahoma" panose="020B0604030504040204" pitchFamily="34" charset="0"/>
              </a:rPr>
              <a:t>how you might expect a lack of consideration around gentrification to impact the community surrounding a quickly developed, large scale urban project? </a:t>
            </a:r>
          </a:p>
        </p:txBody>
      </p:sp>
      <p:sp>
        <p:nvSpPr>
          <p:cNvPr id="5" name="TextBox 4">
            <a:extLst>
              <a:ext uri="{FF2B5EF4-FFF2-40B4-BE49-F238E27FC236}">
                <a16:creationId xmlns:a16="http://schemas.microsoft.com/office/drawing/2014/main" id="{03247AED-BDBE-E14D-E95D-476A708DB700}"/>
              </a:ext>
            </a:extLst>
          </p:cNvPr>
          <p:cNvSpPr txBox="1"/>
          <p:nvPr/>
        </p:nvSpPr>
        <p:spPr>
          <a:xfrm>
            <a:off x="7067109" y="6244223"/>
            <a:ext cx="4486614" cy="338554"/>
          </a:xfrm>
          <a:prstGeom prst="rect">
            <a:avLst/>
          </a:prstGeom>
          <a:noFill/>
        </p:spPr>
        <p:txBody>
          <a:bodyPr wrap="square">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Figure 18. From </a:t>
            </a:r>
            <a:r>
              <a:rPr lang="en-US" sz="800" i="1" cap="small" dirty="0">
                <a:latin typeface="Tahoma" panose="020B0604030504040204" pitchFamily="34" charset="0"/>
                <a:ea typeface="Tahoma" panose="020B0604030504040204" pitchFamily="34" charset="0"/>
                <a:cs typeface="Tahoma" panose="020B0604030504040204" pitchFamily="34" charset="0"/>
              </a:rPr>
              <a:t>USING GREEN INFRASTRUCTURE</a:t>
            </a:r>
          </a:p>
          <a:p>
            <a:r>
              <a:rPr lang="en-US" sz="800" i="1" cap="small" dirty="0">
                <a:latin typeface="Tahoma" panose="020B0604030504040204" pitchFamily="34" charset="0"/>
                <a:ea typeface="Tahoma" panose="020B0604030504040204" pitchFamily="34" charset="0"/>
                <a:cs typeface="Tahoma" panose="020B0604030504040204" pitchFamily="34" charset="0"/>
              </a:rPr>
              <a:t>TO IMPROVE SEOUL CITY</a:t>
            </a:r>
            <a:r>
              <a:rPr lang="en-US" sz="800" i="1" dirty="0">
                <a:latin typeface="Tahoma" panose="020B0604030504040204" pitchFamily="34" charset="0"/>
                <a:ea typeface="Tahoma" panose="020B0604030504040204" pitchFamily="34" charset="0"/>
                <a:cs typeface="Tahoma" panose="020B0604030504040204" pitchFamily="34" charset="0"/>
              </a:rPr>
              <a:t>, </a:t>
            </a:r>
            <a:r>
              <a:rPr lang="en-US" sz="800" dirty="0">
                <a:latin typeface="Tahoma" panose="020B0604030504040204" pitchFamily="34" charset="0"/>
                <a:ea typeface="Tahoma" panose="020B0604030504040204" pitchFamily="34" charset="0"/>
                <a:cs typeface="Tahoma" panose="020B0604030504040204" pitchFamily="34" charset="0"/>
              </a:rPr>
              <a:t>by Sung-Kyun Kim, 2018.</a:t>
            </a:r>
          </a:p>
        </p:txBody>
      </p:sp>
    </p:spTree>
    <p:extLst>
      <p:ext uri="{BB962C8B-B14F-4D97-AF65-F5344CB8AC3E}">
        <p14:creationId xmlns:p14="http://schemas.microsoft.com/office/powerpoint/2010/main" val="3800052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176F0D-214C-305E-4DA2-041D16CD3D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6858001" cy="6858001"/>
          </a:xfrm>
          <a:prstGeom prst="rect">
            <a:avLst/>
          </a:prstGeom>
        </p:spPr>
      </p:pic>
      <p:sp>
        <p:nvSpPr>
          <p:cNvPr id="2" name="Title 1">
            <a:extLst>
              <a:ext uri="{FF2B5EF4-FFF2-40B4-BE49-F238E27FC236}">
                <a16:creationId xmlns:a16="http://schemas.microsoft.com/office/drawing/2014/main" id="{B83D7267-6CF8-8B28-A35B-280EA61E47D2}"/>
              </a:ext>
            </a:extLst>
          </p:cNvPr>
          <p:cNvSpPr>
            <a:spLocks noGrp="1"/>
          </p:cNvSpPr>
          <p:nvPr>
            <p:ph type="ctrTitle"/>
          </p:nvPr>
        </p:nvSpPr>
        <p:spPr>
          <a:xfrm>
            <a:off x="5958446" y="2"/>
            <a:ext cx="6858002" cy="2387600"/>
          </a:xfrm>
        </p:spPr>
        <p:txBody>
          <a:bodyPr/>
          <a:lstStyle/>
          <a:p>
            <a:r>
              <a:rPr lang="en-US" dirty="0"/>
              <a:t>Comparison of Gentrification</a:t>
            </a:r>
          </a:p>
        </p:txBody>
      </p:sp>
      <p:sp>
        <p:nvSpPr>
          <p:cNvPr id="3" name="TextBox 2">
            <a:extLst>
              <a:ext uri="{FF2B5EF4-FFF2-40B4-BE49-F238E27FC236}">
                <a16:creationId xmlns:a16="http://schemas.microsoft.com/office/drawing/2014/main" id="{571B7B3D-58C0-CCB0-F5D6-2B5609CDB3BC}"/>
              </a:ext>
            </a:extLst>
          </p:cNvPr>
          <p:cNvSpPr txBox="1"/>
          <p:nvPr/>
        </p:nvSpPr>
        <p:spPr>
          <a:xfrm>
            <a:off x="2445403" y="6461779"/>
            <a:ext cx="4486614" cy="338554"/>
          </a:xfrm>
          <a:prstGeom prst="rect">
            <a:avLst/>
          </a:prstGeom>
          <a:noFill/>
        </p:spPr>
        <p:txBody>
          <a:bodyPr wrap="square">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Figure 19. From </a:t>
            </a:r>
            <a:r>
              <a:rPr lang="en-US" sz="800" i="1" dirty="0">
                <a:latin typeface="Tahoma" panose="020B0604030504040204" pitchFamily="34" charset="0"/>
                <a:ea typeface="Tahoma" panose="020B0604030504040204" pitchFamily="34" charset="0"/>
                <a:cs typeface="Tahoma" panose="020B0604030504040204" pitchFamily="34" charset="0"/>
              </a:rPr>
              <a:t>Gyeongui Line Forest Park introduced by </a:t>
            </a:r>
            <a:r>
              <a:rPr lang="en-US" sz="800" i="1" dirty="0" err="1">
                <a:latin typeface="Tahoma" panose="020B0604030504040204" pitchFamily="34" charset="0"/>
                <a:ea typeface="Tahoma" panose="020B0604030504040204" pitchFamily="34" charset="0"/>
                <a:cs typeface="Tahoma" panose="020B0604030504040204" pitchFamily="34" charset="0"/>
              </a:rPr>
              <a:t>Yulri</a:t>
            </a:r>
            <a:r>
              <a:rPr lang="en-US" sz="800" i="1" dirty="0">
                <a:latin typeface="Tahoma" panose="020B0604030504040204" pitchFamily="34" charset="0"/>
                <a:ea typeface="Tahoma" panose="020B0604030504040204" pitchFamily="34" charset="0"/>
                <a:cs typeface="Tahoma" panose="020B0604030504040204" pitchFamily="34" charset="0"/>
              </a:rPr>
              <a:t>!, </a:t>
            </a:r>
            <a:r>
              <a:rPr lang="en-US" sz="800" dirty="0">
                <a:latin typeface="Tahoma" panose="020B0604030504040204" pitchFamily="34" charset="0"/>
                <a:ea typeface="Tahoma" panose="020B0604030504040204" pitchFamily="34" charset="0"/>
                <a:cs typeface="Tahoma" panose="020B0604030504040204" pitchFamily="34" charset="0"/>
              </a:rPr>
              <a:t>by Seoul Metropolitan Gov, 2022. Retrieved from https://english.seoul.go.kr/gyeongui-line-forest-park-introduced-by-yulri/</a:t>
            </a:r>
          </a:p>
        </p:txBody>
      </p:sp>
    </p:spTree>
    <p:extLst>
      <p:ext uri="{BB962C8B-B14F-4D97-AF65-F5344CB8AC3E}">
        <p14:creationId xmlns:p14="http://schemas.microsoft.com/office/powerpoint/2010/main" val="3602114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16DD4B47-74CA-67CE-27C9-1ED9A4D894FD}"/>
              </a:ext>
            </a:extLst>
          </p:cNvPr>
          <p:cNvGraphicFramePr/>
          <p:nvPr>
            <p:extLst>
              <p:ext uri="{D42A27DB-BD31-4B8C-83A1-F6EECF244321}">
                <p14:modId xmlns:p14="http://schemas.microsoft.com/office/powerpoint/2010/main" val="3088566085"/>
              </p:ext>
            </p:extLst>
          </p:nvPr>
        </p:nvGraphicFramePr>
        <p:xfrm>
          <a:off x="634483" y="167953"/>
          <a:ext cx="11000791" cy="6690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FAA6EC6E-E100-7464-C36B-65182F902FB5}"/>
              </a:ext>
            </a:extLst>
          </p:cNvPr>
          <p:cNvSpPr txBox="1"/>
          <p:nvPr/>
        </p:nvSpPr>
        <p:spPr>
          <a:xfrm>
            <a:off x="9245565" y="5591747"/>
            <a:ext cx="1003801" cy="369460"/>
          </a:xfrm>
          <a:prstGeom prst="rect">
            <a:avLst/>
          </a:prstGeom>
          <a:noFill/>
        </p:spPr>
        <p:txBody>
          <a:bodyPr wrap="none" rtlCol="0">
            <a:spAutoFit/>
          </a:bodyPr>
          <a:lstStyle/>
          <a:p>
            <a:r>
              <a:rPr lang="en-US" sz="1801" dirty="0"/>
              <a:t>+24-32%</a:t>
            </a:r>
          </a:p>
        </p:txBody>
      </p:sp>
      <p:sp>
        <p:nvSpPr>
          <p:cNvPr id="6" name="TextBox 5">
            <a:extLst>
              <a:ext uri="{FF2B5EF4-FFF2-40B4-BE49-F238E27FC236}">
                <a16:creationId xmlns:a16="http://schemas.microsoft.com/office/drawing/2014/main" id="{2F465FE3-B642-883C-34A2-46FE77DED36B}"/>
              </a:ext>
            </a:extLst>
          </p:cNvPr>
          <p:cNvSpPr txBox="1"/>
          <p:nvPr/>
        </p:nvSpPr>
        <p:spPr>
          <a:xfrm>
            <a:off x="7043411" y="5583819"/>
            <a:ext cx="816249" cy="369460"/>
          </a:xfrm>
          <a:prstGeom prst="rect">
            <a:avLst/>
          </a:prstGeom>
          <a:noFill/>
        </p:spPr>
        <p:txBody>
          <a:bodyPr wrap="none" rtlCol="0">
            <a:spAutoFit/>
          </a:bodyPr>
          <a:lstStyle/>
          <a:p>
            <a:r>
              <a:rPr lang="en-US" sz="1801" dirty="0"/>
              <a:t>+100%</a:t>
            </a:r>
          </a:p>
        </p:txBody>
      </p:sp>
      <p:sp>
        <p:nvSpPr>
          <p:cNvPr id="7" name="TextBox 6">
            <a:extLst>
              <a:ext uri="{FF2B5EF4-FFF2-40B4-BE49-F238E27FC236}">
                <a16:creationId xmlns:a16="http://schemas.microsoft.com/office/drawing/2014/main" id="{9C085BB0-A673-EB90-D41E-0B85A2DF3A72}"/>
              </a:ext>
            </a:extLst>
          </p:cNvPr>
          <p:cNvSpPr txBox="1"/>
          <p:nvPr/>
        </p:nvSpPr>
        <p:spPr>
          <a:xfrm>
            <a:off x="10974771" y="5591747"/>
            <a:ext cx="1003801" cy="369460"/>
          </a:xfrm>
          <a:prstGeom prst="rect">
            <a:avLst/>
          </a:prstGeom>
          <a:noFill/>
        </p:spPr>
        <p:txBody>
          <a:bodyPr wrap="none" rtlCol="0">
            <a:spAutoFit/>
          </a:bodyPr>
          <a:lstStyle/>
          <a:p>
            <a:r>
              <a:rPr lang="en-US" sz="1801" dirty="0"/>
              <a:t>+18-24%</a:t>
            </a:r>
          </a:p>
        </p:txBody>
      </p:sp>
      <p:sp>
        <p:nvSpPr>
          <p:cNvPr id="8" name="TextBox 7">
            <a:extLst>
              <a:ext uri="{FF2B5EF4-FFF2-40B4-BE49-F238E27FC236}">
                <a16:creationId xmlns:a16="http://schemas.microsoft.com/office/drawing/2014/main" id="{A4668F60-BB68-AAD2-5BE1-DF55E53D8211}"/>
              </a:ext>
            </a:extLst>
          </p:cNvPr>
          <p:cNvSpPr txBox="1"/>
          <p:nvPr/>
        </p:nvSpPr>
        <p:spPr>
          <a:xfrm>
            <a:off x="3094549" y="5671306"/>
            <a:ext cx="1565942" cy="369460"/>
          </a:xfrm>
          <a:prstGeom prst="rect">
            <a:avLst/>
          </a:prstGeom>
          <a:noFill/>
        </p:spPr>
        <p:txBody>
          <a:bodyPr wrap="none" rtlCol="0">
            <a:spAutoFit/>
          </a:bodyPr>
          <a:lstStyle/>
          <a:p>
            <a:r>
              <a:rPr lang="en-US" sz="1801" dirty="0"/>
              <a:t>Around +100%</a:t>
            </a:r>
          </a:p>
        </p:txBody>
      </p:sp>
      <mc:AlternateContent xmlns:mc="http://schemas.openxmlformats.org/markup-compatibility/2006" xmlns:p14="http://schemas.microsoft.com/office/powerpoint/2010/main">
        <mc:Choice Requires="p14">
          <p:contentPart p14:bwMode="auto" r:id="rId8">
            <p14:nvContentPartPr>
              <p14:cNvPr id="18" name="Ink 17">
                <a:extLst>
                  <a:ext uri="{FF2B5EF4-FFF2-40B4-BE49-F238E27FC236}">
                    <a16:creationId xmlns:a16="http://schemas.microsoft.com/office/drawing/2014/main" id="{AD52F1D9-47C5-BCBA-DCF0-1A8C5CFC11BE}"/>
                  </a:ext>
                </a:extLst>
              </p14:cNvPr>
              <p14:cNvContentPartPr/>
              <p14:nvPr/>
            </p14:nvContentPartPr>
            <p14:xfrm>
              <a:off x="1494268" y="5595708"/>
              <a:ext cx="4581360" cy="361"/>
            </p14:xfrm>
          </p:contentPart>
        </mc:Choice>
        <mc:Fallback xmlns="">
          <p:pic>
            <p:nvPicPr>
              <p:cNvPr id="18" name="Ink 17">
                <a:extLst>
                  <a:ext uri="{FF2B5EF4-FFF2-40B4-BE49-F238E27FC236}">
                    <a16:creationId xmlns:a16="http://schemas.microsoft.com/office/drawing/2014/main" id="{AD52F1D9-47C5-BCBA-DCF0-1A8C5CFC11BE}"/>
                  </a:ext>
                </a:extLst>
              </p:cNvPr>
              <p:cNvPicPr/>
              <p:nvPr/>
            </p:nvPicPr>
            <p:blipFill>
              <a:blip r:embed="rId9"/>
              <a:stretch>
                <a:fillRect/>
              </a:stretch>
            </p:blipFill>
            <p:spPr>
              <a:xfrm>
                <a:off x="1488148" y="5589571"/>
                <a:ext cx="4593600" cy="12635"/>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9" name="Ink 18">
                <a:extLst>
                  <a:ext uri="{FF2B5EF4-FFF2-40B4-BE49-F238E27FC236}">
                    <a16:creationId xmlns:a16="http://schemas.microsoft.com/office/drawing/2014/main" id="{2013838C-6AE8-4CDF-A452-BF3F7A90F461}"/>
                  </a:ext>
                </a:extLst>
              </p14:cNvPr>
              <p14:cNvContentPartPr/>
              <p14:nvPr/>
            </p14:nvContentPartPr>
            <p14:xfrm>
              <a:off x="6498988" y="5595708"/>
              <a:ext cx="2014921" cy="361"/>
            </p14:xfrm>
          </p:contentPart>
        </mc:Choice>
        <mc:Fallback xmlns="">
          <p:pic>
            <p:nvPicPr>
              <p:cNvPr id="19" name="Ink 18">
                <a:extLst>
                  <a:ext uri="{FF2B5EF4-FFF2-40B4-BE49-F238E27FC236}">
                    <a16:creationId xmlns:a16="http://schemas.microsoft.com/office/drawing/2014/main" id="{2013838C-6AE8-4CDF-A452-BF3F7A90F461}"/>
                  </a:ext>
                </a:extLst>
              </p:cNvPr>
              <p:cNvPicPr/>
              <p:nvPr/>
            </p:nvPicPr>
            <p:blipFill>
              <a:blip r:embed="rId11"/>
              <a:stretch>
                <a:fillRect/>
              </a:stretch>
            </p:blipFill>
            <p:spPr>
              <a:xfrm>
                <a:off x="6492868" y="5589571"/>
                <a:ext cx="2027161" cy="12635"/>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3" name="Ink 22">
                <a:extLst>
                  <a:ext uri="{FF2B5EF4-FFF2-40B4-BE49-F238E27FC236}">
                    <a16:creationId xmlns:a16="http://schemas.microsoft.com/office/drawing/2014/main" id="{978401C3-6239-359C-5762-D213F4AB09A9}"/>
                  </a:ext>
                </a:extLst>
              </p14:cNvPr>
              <p14:cNvContentPartPr/>
              <p14:nvPr/>
            </p14:nvContentPartPr>
            <p14:xfrm>
              <a:off x="1511907" y="5348748"/>
              <a:ext cx="361" cy="254880"/>
            </p14:xfrm>
          </p:contentPart>
        </mc:Choice>
        <mc:Fallback xmlns="">
          <p:pic>
            <p:nvPicPr>
              <p:cNvPr id="23" name="Ink 22">
                <a:extLst>
                  <a:ext uri="{FF2B5EF4-FFF2-40B4-BE49-F238E27FC236}">
                    <a16:creationId xmlns:a16="http://schemas.microsoft.com/office/drawing/2014/main" id="{978401C3-6239-359C-5762-D213F4AB09A9}"/>
                  </a:ext>
                </a:extLst>
              </p:cNvPr>
              <p:cNvPicPr/>
              <p:nvPr/>
            </p:nvPicPr>
            <p:blipFill>
              <a:blip r:embed="rId13"/>
              <a:stretch>
                <a:fillRect/>
              </a:stretch>
            </p:blipFill>
            <p:spPr>
              <a:xfrm>
                <a:off x="1505770" y="5342628"/>
                <a:ext cx="12635" cy="2671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4" name="Ink 23">
                <a:extLst>
                  <a:ext uri="{FF2B5EF4-FFF2-40B4-BE49-F238E27FC236}">
                    <a16:creationId xmlns:a16="http://schemas.microsoft.com/office/drawing/2014/main" id="{4679636F-3A04-0135-4BC9-15782B508A63}"/>
                  </a:ext>
                </a:extLst>
              </p14:cNvPr>
              <p14:cNvContentPartPr/>
              <p14:nvPr/>
            </p14:nvContentPartPr>
            <p14:xfrm>
              <a:off x="6091107" y="5309148"/>
              <a:ext cx="361" cy="327241"/>
            </p14:xfrm>
          </p:contentPart>
        </mc:Choice>
        <mc:Fallback xmlns="">
          <p:pic>
            <p:nvPicPr>
              <p:cNvPr id="24" name="Ink 23">
                <a:extLst>
                  <a:ext uri="{FF2B5EF4-FFF2-40B4-BE49-F238E27FC236}">
                    <a16:creationId xmlns:a16="http://schemas.microsoft.com/office/drawing/2014/main" id="{4679636F-3A04-0135-4BC9-15782B508A63}"/>
                  </a:ext>
                </a:extLst>
              </p:cNvPr>
              <p:cNvPicPr/>
              <p:nvPr/>
            </p:nvPicPr>
            <p:blipFill>
              <a:blip r:embed="rId15"/>
              <a:stretch>
                <a:fillRect/>
              </a:stretch>
            </p:blipFill>
            <p:spPr>
              <a:xfrm>
                <a:off x="6084970" y="5303028"/>
                <a:ext cx="12635" cy="339481"/>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5" name="Ink 24">
                <a:extLst>
                  <a:ext uri="{FF2B5EF4-FFF2-40B4-BE49-F238E27FC236}">
                    <a16:creationId xmlns:a16="http://schemas.microsoft.com/office/drawing/2014/main" id="{C0A7119B-BD69-985F-B22F-CFC21D3B1F27}"/>
                  </a:ext>
                </a:extLst>
              </p14:cNvPr>
              <p14:cNvContentPartPr/>
              <p14:nvPr/>
            </p14:nvContentPartPr>
            <p14:xfrm>
              <a:off x="8519667" y="5339029"/>
              <a:ext cx="361" cy="271081"/>
            </p14:xfrm>
          </p:contentPart>
        </mc:Choice>
        <mc:Fallback xmlns="">
          <p:pic>
            <p:nvPicPr>
              <p:cNvPr id="25" name="Ink 24">
                <a:extLst>
                  <a:ext uri="{FF2B5EF4-FFF2-40B4-BE49-F238E27FC236}">
                    <a16:creationId xmlns:a16="http://schemas.microsoft.com/office/drawing/2014/main" id="{C0A7119B-BD69-985F-B22F-CFC21D3B1F27}"/>
                  </a:ext>
                </a:extLst>
              </p:cNvPr>
              <p:cNvPicPr/>
              <p:nvPr/>
            </p:nvPicPr>
            <p:blipFill>
              <a:blip r:embed="rId17"/>
              <a:stretch>
                <a:fillRect/>
              </a:stretch>
            </p:blipFill>
            <p:spPr>
              <a:xfrm>
                <a:off x="8513530" y="5332909"/>
                <a:ext cx="12635" cy="283321"/>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6" name="Ink 25">
                <a:extLst>
                  <a:ext uri="{FF2B5EF4-FFF2-40B4-BE49-F238E27FC236}">
                    <a16:creationId xmlns:a16="http://schemas.microsoft.com/office/drawing/2014/main" id="{4B658FA4-6C16-0D04-594E-33304A74381A}"/>
                  </a:ext>
                </a:extLst>
              </p14:cNvPr>
              <p14:cNvContentPartPr/>
              <p14:nvPr/>
            </p14:nvContentPartPr>
            <p14:xfrm>
              <a:off x="6504028" y="5279988"/>
              <a:ext cx="361" cy="336601"/>
            </p14:xfrm>
          </p:contentPart>
        </mc:Choice>
        <mc:Fallback xmlns="">
          <p:pic>
            <p:nvPicPr>
              <p:cNvPr id="26" name="Ink 25">
                <a:extLst>
                  <a:ext uri="{FF2B5EF4-FFF2-40B4-BE49-F238E27FC236}">
                    <a16:creationId xmlns:a16="http://schemas.microsoft.com/office/drawing/2014/main" id="{4B658FA4-6C16-0D04-594E-33304A74381A}"/>
                  </a:ext>
                </a:extLst>
              </p:cNvPr>
              <p:cNvPicPr/>
              <p:nvPr/>
            </p:nvPicPr>
            <p:blipFill>
              <a:blip r:embed="rId19"/>
              <a:stretch>
                <a:fillRect/>
              </a:stretch>
            </p:blipFill>
            <p:spPr>
              <a:xfrm>
                <a:off x="6497891" y="5273868"/>
                <a:ext cx="12635" cy="348841"/>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7" name="Ink 26">
                <a:extLst>
                  <a:ext uri="{FF2B5EF4-FFF2-40B4-BE49-F238E27FC236}">
                    <a16:creationId xmlns:a16="http://schemas.microsoft.com/office/drawing/2014/main" id="{8D524270-0E6E-57FB-EF86-A838BB535424}"/>
                  </a:ext>
                </a:extLst>
              </p14:cNvPr>
              <p14:cNvContentPartPr/>
              <p14:nvPr/>
            </p14:nvContentPartPr>
            <p14:xfrm>
              <a:off x="8854108" y="5368188"/>
              <a:ext cx="361" cy="209881"/>
            </p14:xfrm>
          </p:contentPart>
        </mc:Choice>
        <mc:Fallback xmlns="">
          <p:pic>
            <p:nvPicPr>
              <p:cNvPr id="27" name="Ink 26">
                <a:extLst>
                  <a:ext uri="{FF2B5EF4-FFF2-40B4-BE49-F238E27FC236}">
                    <a16:creationId xmlns:a16="http://schemas.microsoft.com/office/drawing/2014/main" id="{8D524270-0E6E-57FB-EF86-A838BB535424}"/>
                  </a:ext>
                </a:extLst>
              </p:cNvPr>
              <p:cNvPicPr/>
              <p:nvPr/>
            </p:nvPicPr>
            <p:blipFill>
              <a:blip r:embed="rId21"/>
              <a:stretch>
                <a:fillRect/>
              </a:stretch>
            </p:blipFill>
            <p:spPr>
              <a:xfrm>
                <a:off x="8847971" y="5362068"/>
                <a:ext cx="12635" cy="222121"/>
              </a:xfrm>
              <a:prstGeom prst="rect">
                <a:avLst/>
              </a:prstGeom>
            </p:spPr>
          </p:pic>
        </mc:Fallback>
      </mc:AlternateContent>
      <p:grpSp>
        <p:nvGrpSpPr>
          <p:cNvPr id="29" name="Group 28">
            <a:extLst>
              <a:ext uri="{FF2B5EF4-FFF2-40B4-BE49-F238E27FC236}">
                <a16:creationId xmlns:a16="http://schemas.microsoft.com/office/drawing/2014/main" id="{B0848232-7621-BAA7-EF82-5E99B31F09F5}"/>
              </a:ext>
            </a:extLst>
          </p:cNvPr>
          <p:cNvGrpSpPr/>
          <p:nvPr/>
        </p:nvGrpSpPr>
        <p:grpSpPr>
          <a:xfrm>
            <a:off x="8838988" y="5378988"/>
            <a:ext cx="3501001" cy="271801"/>
            <a:chOff x="8838987" y="5378988"/>
            <a:chExt cx="3501000" cy="271800"/>
          </a:xfrm>
        </p:grpSpPr>
        <mc:AlternateContent xmlns:mc="http://schemas.openxmlformats.org/markup-compatibility/2006" xmlns:p14="http://schemas.microsoft.com/office/powerpoint/2010/main">
          <mc:Choice Requires="p14">
            <p:contentPart p14:bwMode="auto" r:id="rId22">
              <p14:nvContentPartPr>
                <p14:cNvPr id="20" name="Ink 19">
                  <a:extLst>
                    <a:ext uri="{FF2B5EF4-FFF2-40B4-BE49-F238E27FC236}">
                      <a16:creationId xmlns:a16="http://schemas.microsoft.com/office/drawing/2014/main" id="{6C04BAE3-525F-613E-D7BE-79967B0C94A5}"/>
                    </a:ext>
                  </a:extLst>
                </p14:cNvPr>
                <p14:cNvContentPartPr/>
                <p14:nvPr/>
              </p14:nvContentPartPr>
              <p14:xfrm>
                <a:off x="8838987" y="5595708"/>
                <a:ext cx="2014920" cy="360"/>
              </p14:xfrm>
            </p:contentPart>
          </mc:Choice>
          <mc:Fallback xmlns="">
            <p:pic>
              <p:nvPicPr>
                <p:cNvPr id="20" name="Ink 19">
                  <a:extLst>
                    <a:ext uri="{FF2B5EF4-FFF2-40B4-BE49-F238E27FC236}">
                      <a16:creationId xmlns:a16="http://schemas.microsoft.com/office/drawing/2014/main" id="{6C04BAE3-525F-613E-D7BE-79967B0C94A5}"/>
                    </a:ext>
                  </a:extLst>
                </p:cNvPr>
                <p:cNvPicPr/>
                <p:nvPr/>
              </p:nvPicPr>
              <p:blipFill>
                <a:blip r:embed="rId23"/>
                <a:stretch>
                  <a:fillRect/>
                </a:stretch>
              </p:blipFill>
              <p:spPr>
                <a:xfrm>
                  <a:off x="8832867" y="5589588"/>
                  <a:ext cx="202716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1" name="Ink 20">
                  <a:extLst>
                    <a:ext uri="{FF2B5EF4-FFF2-40B4-BE49-F238E27FC236}">
                      <a16:creationId xmlns:a16="http://schemas.microsoft.com/office/drawing/2014/main" id="{B74D2F7E-2A28-7A2F-2D55-25DD5EA88A87}"/>
                    </a:ext>
                  </a:extLst>
                </p14:cNvPr>
                <p14:cNvContentPartPr/>
                <p14:nvPr/>
              </p14:nvContentPartPr>
              <p14:xfrm>
                <a:off x="11267547" y="5595708"/>
                <a:ext cx="1072440" cy="360"/>
              </p14:xfrm>
            </p:contentPart>
          </mc:Choice>
          <mc:Fallback xmlns="">
            <p:pic>
              <p:nvPicPr>
                <p:cNvPr id="21" name="Ink 20">
                  <a:extLst>
                    <a:ext uri="{FF2B5EF4-FFF2-40B4-BE49-F238E27FC236}">
                      <a16:creationId xmlns:a16="http://schemas.microsoft.com/office/drawing/2014/main" id="{B74D2F7E-2A28-7A2F-2D55-25DD5EA88A87}"/>
                    </a:ext>
                  </a:extLst>
                </p:cNvPr>
                <p:cNvPicPr/>
                <p:nvPr/>
              </p:nvPicPr>
              <p:blipFill>
                <a:blip r:embed="rId25"/>
                <a:stretch>
                  <a:fillRect/>
                </a:stretch>
              </p:blipFill>
              <p:spPr>
                <a:xfrm>
                  <a:off x="11261427" y="5589588"/>
                  <a:ext cx="108468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8" name="Ink 27">
                  <a:extLst>
                    <a:ext uri="{FF2B5EF4-FFF2-40B4-BE49-F238E27FC236}">
                      <a16:creationId xmlns:a16="http://schemas.microsoft.com/office/drawing/2014/main" id="{5BC74A1B-7F2C-7641-5F7A-50A73CE3955F}"/>
                    </a:ext>
                  </a:extLst>
                </p14:cNvPr>
                <p14:cNvContentPartPr/>
                <p14:nvPr/>
              </p14:nvContentPartPr>
              <p14:xfrm>
                <a:off x="10849947" y="5378988"/>
                <a:ext cx="360" cy="271800"/>
              </p14:xfrm>
            </p:contentPart>
          </mc:Choice>
          <mc:Fallback xmlns="">
            <p:pic>
              <p:nvPicPr>
                <p:cNvPr id="28" name="Ink 27">
                  <a:extLst>
                    <a:ext uri="{FF2B5EF4-FFF2-40B4-BE49-F238E27FC236}">
                      <a16:creationId xmlns:a16="http://schemas.microsoft.com/office/drawing/2014/main" id="{5BC74A1B-7F2C-7641-5F7A-50A73CE3955F}"/>
                    </a:ext>
                  </a:extLst>
                </p:cNvPr>
                <p:cNvPicPr/>
                <p:nvPr/>
              </p:nvPicPr>
              <p:blipFill>
                <a:blip r:embed="rId27"/>
                <a:stretch>
                  <a:fillRect/>
                </a:stretch>
              </p:blipFill>
              <p:spPr>
                <a:xfrm>
                  <a:off x="10843827" y="5372868"/>
                  <a:ext cx="12600" cy="284040"/>
                </a:xfrm>
                <a:prstGeom prst="rect">
                  <a:avLst/>
                </a:prstGeom>
              </p:spPr>
            </p:pic>
          </mc:Fallback>
        </mc:AlternateContent>
      </p:grpSp>
    </p:spTree>
    <p:extLst>
      <p:ext uri="{BB962C8B-B14F-4D97-AF65-F5344CB8AC3E}">
        <p14:creationId xmlns:p14="http://schemas.microsoft.com/office/powerpoint/2010/main" val="2954102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P spid="6" grpId="0"/>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DC382-EABB-D5B1-6B36-22C7988FBBA3}"/>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3995A64B-E49C-FE9A-E268-4AA74467C4CE}"/>
              </a:ext>
            </a:extLst>
          </p:cNvPr>
          <p:cNvGraphicFramePr/>
          <p:nvPr>
            <p:extLst>
              <p:ext uri="{D42A27DB-BD31-4B8C-83A1-F6EECF244321}">
                <p14:modId xmlns:p14="http://schemas.microsoft.com/office/powerpoint/2010/main" val="1423096785"/>
              </p:ext>
            </p:extLst>
          </p:nvPr>
        </p:nvGraphicFramePr>
        <p:xfrm>
          <a:off x="0" y="2"/>
          <a:ext cx="12192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91EE515C-3D0B-71A8-71F2-F924F0799DBA}"/>
              </a:ext>
            </a:extLst>
          </p:cNvPr>
          <p:cNvSpPr txBox="1"/>
          <p:nvPr/>
        </p:nvSpPr>
        <p:spPr>
          <a:xfrm>
            <a:off x="3060702" y="2491720"/>
            <a:ext cx="966931" cy="523220"/>
          </a:xfrm>
          <a:prstGeom prst="rect">
            <a:avLst/>
          </a:prstGeom>
          <a:noFill/>
        </p:spPr>
        <p:txBody>
          <a:bodyPr wrap="none" rtlCol="0">
            <a:spAutoFit/>
          </a:bodyPr>
          <a:lstStyle/>
          <a:p>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1953</a:t>
            </a:r>
          </a:p>
        </p:txBody>
      </p:sp>
      <p:sp>
        <p:nvSpPr>
          <p:cNvPr id="7" name="TextBox 6">
            <a:extLst>
              <a:ext uri="{FF2B5EF4-FFF2-40B4-BE49-F238E27FC236}">
                <a16:creationId xmlns:a16="http://schemas.microsoft.com/office/drawing/2014/main" id="{49338054-F313-7B68-017A-ED8F3EBC3265}"/>
              </a:ext>
            </a:extLst>
          </p:cNvPr>
          <p:cNvSpPr txBox="1"/>
          <p:nvPr/>
        </p:nvSpPr>
        <p:spPr>
          <a:xfrm>
            <a:off x="72547" y="3036586"/>
            <a:ext cx="1879041" cy="523220"/>
          </a:xfrm>
          <a:prstGeom prst="rect">
            <a:avLst/>
          </a:prstGeom>
          <a:noFill/>
        </p:spPr>
        <p:txBody>
          <a:bodyPr wrap="none" rtlCol="0">
            <a:spAutoFit/>
          </a:bodyPr>
          <a:lstStyle/>
          <a:p>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1904-1951</a:t>
            </a:r>
          </a:p>
        </p:txBody>
      </p:sp>
      <p:sp>
        <p:nvSpPr>
          <p:cNvPr id="8" name="TextBox 7">
            <a:extLst>
              <a:ext uri="{FF2B5EF4-FFF2-40B4-BE49-F238E27FC236}">
                <a16:creationId xmlns:a16="http://schemas.microsoft.com/office/drawing/2014/main" id="{E43228C3-8152-42E1-1F84-075D16229E28}"/>
              </a:ext>
            </a:extLst>
          </p:cNvPr>
          <p:cNvSpPr txBox="1"/>
          <p:nvPr/>
        </p:nvSpPr>
        <p:spPr>
          <a:xfrm>
            <a:off x="10627194" y="558801"/>
            <a:ext cx="966931" cy="523220"/>
          </a:xfrm>
          <a:prstGeom prst="rect">
            <a:avLst/>
          </a:prstGeom>
          <a:noFill/>
        </p:spPr>
        <p:txBody>
          <a:bodyPr wrap="none" rtlCol="0">
            <a:spAutoFit/>
          </a:bodyPr>
          <a:lstStyle/>
          <a:p>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2016</a:t>
            </a:r>
          </a:p>
        </p:txBody>
      </p:sp>
      <p:sp>
        <p:nvSpPr>
          <p:cNvPr id="9" name="TextBox 8">
            <a:extLst>
              <a:ext uri="{FF2B5EF4-FFF2-40B4-BE49-F238E27FC236}">
                <a16:creationId xmlns:a16="http://schemas.microsoft.com/office/drawing/2014/main" id="{379C47E8-749A-7E81-979C-DE8C7A2D8A4B}"/>
              </a:ext>
            </a:extLst>
          </p:cNvPr>
          <p:cNvSpPr txBox="1"/>
          <p:nvPr/>
        </p:nvSpPr>
        <p:spPr>
          <a:xfrm>
            <a:off x="8137994" y="1292881"/>
            <a:ext cx="966931" cy="523220"/>
          </a:xfrm>
          <a:prstGeom prst="rect">
            <a:avLst/>
          </a:prstGeom>
          <a:noFill/>
        </p:spPr>
        <p:txBody>
          <a:bodyPr wrap="none" rtlCol="0">
            <a:spAutoFit/>
          </a:bodyPr>
          <a:lstStyle/>
          <a:p>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2009</a:t>
            </a:r>
          </a:p>
        </p:txBody>
      </p:sp>
      <p:sp>
        <p:nvSpPr>
          <p:cNvPr id="10" name="TextBox 9">
            <a:extLst>
              <a:ext uri="{FF2B5EF4-FFF2-40B4-BE49-F238E27FC236}">
                <a16:creationId xmlns:a16="http://schemas.microsoft.com/office/drawing/2014/main" id="{940753A2-3A63-E079-00D2-AE6ADA0BF7C4}"/>
              </a:ext>
            </a:extLst>
          </p:cNvPr>
          <p:cNvSpPr txBox="1"/>
          <p:nvPr/>
        </p:nvSpPr>
        <p:spPr>
          <a:xfrm>
            <a:off x="5612536" y="1816100"/>
            <a:ext cx="966931" cy="523220"/>
          </a:xfrm>
          <a:prstGeom prst="rect">
            <a:avLst/>
          </a:prstGeom>
          <a:noFill/>
        </p:spPr>
        <p:txBody>
          <a:bodyPr wrap="none" rtlCol="0">
            <a:spAutoFit/>
          </a:bodyPr>
          <a:lstStyle/>
          <a:p>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2009</a:t>
            </a:r>
          </a:p>
        </p:txBody>
      </p:sp>
      <p:sp>
        <p:nvSpPr>
          <p:cNvPr id="2" name="TextBox 1">
            <a:extLst>
              <a:ext uri="{FF2B5EF4-FFF2-40B4-BE49-F238E27FC236}">
                <a16:creationId xmlns:a16="http://schemas.microsoft.com/office/drawing/2014/main" id="{54AC11C3-78AE-044F-7CD8-FC58675EEBEF}"/>
              </a:ext>
            </a:extLst>
          </p:cNvPr>
          <p:cNvSpPr txBox="1"/>
          <p:nvPr/>
        </p:nvSpPr>
        <p:spPr>
          <a:xfrm>
            <a:off x="8042243" y="1185158"/>
            <a:ext cx="1122459" cy="369460"/>
          </a:xfrm>
          <a:prstGeom prst="rect">
            <a:avLst/>
          </a:prstGeom>
          <a:noFill/>
        </p:spPr>
        <p:txBody>
          <a:bodyPr wrap="square" rtlCol="0">
            <a:spAutoFit/>
          </a:bodyPr>
          <a:lstStyle/>
          <a:p>
            <a:r>
              <a:rPr lang="en-US" sz="1801" b="1" dirty="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rPr>
              <a:t>5-15%</a:t>
            </a:r>
          </a:p>
        </p:txBody>
      </p:sp>
      <p:sp>
        <p:nvSpPr>
          <p:cNvPr id="3" name="TextBox 2">
            <a:extLst>
              <a:ext uri="{FF2B5EF4-FFF2-40B4-BE49-F238E27FC236}">
                <a16:creationId xmlns:a16="http://schemas.microsoft.com/office/drawing/2014/main" id="{46585002-D160-34F1-B07D-DCB06E0772F9}"/>
              </a:ext>
            </a:extLst>
          </p:cNvPr>
          <p:cNvSpPr txBox="1"/>
          <p:nvPr/>
        </p:nvSpPr>
        <p:spPr>
          <a:xfrm>
            <a:off x="10841995" y="712689"/>
            <a:ext cx="856325" cy="369460"/>
          </a:xfrm>
          <a:prstGeom prst="rect">
            <a:avLst/>
          </a:prstGeom>
          <a:noFill/>
        </p:spPr>
        <p:txBody>
          <a:bodyPr wrap="none" rtlCol="0">
            <a:spAutoFit/>
          </a:bodyPr>
          <a:lstStyle/>
          <a:p>
            <a:r>
              <a:rPr lang="en-US" sz="1801" b="1" dirty="0">
                <a:latin typeface="Tahoma" panose="020B0604030504040204" pitchFamily="34" charset="0"/>
                <a:ea typeface="Tahoma" panose="020B0604030504040204" pitchFamily="34" charset="0"/>
                <a:cs typeface="Tahoma" panose="020B0604030504040204" pitchFamily="34" charset="0"/>
              </a:rPr>
              <a:t>-5%*</a:t>
            </a:r>
          </a:p>
        </p:txBody>
      </p:sp>
      <p:sp>
        <p:nvSpPr>
          <p:cNvPr id="4" name="TextBox 3">
            <a:extLst>
              <a:ext uri="{FF2B5EF4-FFF2-40B4-BE49-F238E27FC236}">
                <a16:creationId xmlns:a16="http://schemas.microsoft.com/office/drawing/2014/main" id="{BA296205-2D1D-1370-5F3D-755A8F193546}"/>
              </a:ext>
            </a:extLst>
          </p:cNvPr>
          <p:cNvSpPr txBox="1"/>
          <p:nvPr/>
        </p:nvSpPr>
        <p:spPr>
          <a:xfrm>
            <a:off x="417191" y="6263930"/>
            <a:ext cx="8825558" cy="369460"/>
          </a:xfrm>
          <a:prstGeom prst="rect">
            <a:avLst/>
          </a:prstGeom>
          <a:noFill/>
        </p:spPr>
        <p:txBody>
          <a:bodyPr wrap="none" rtlCol="0">
            <a:spAutoFit/>
          </a:bodyPr>
          <a:lstStyle/>
          <a:p>
            <a:r>
              <a:rPr lang="en-US" sz="1801" dirty="0">
                <a:latin typeface="Tahoma" panose="020B0604030504040204" pitchFamily="34" charset="0"/>
                <a:ea typeface="Tahoma" panose="020B0604030504040204" pitchFamily="34" charset="0"/>
                <a:cs typeface="Tahoma" panose="020B0604030504040204" pitchFamily="34" charset="0"/>
              </a:rPr>
              <a:t>* = 10% total, some fell from 15 to 10%, some rose from 5 to 10% (approximately)</a:t>
            </a:r>
          </a:p>
        </p:txBody>
      </p:sp>
    </p:spTree>
    <p:extLst>
      <p:ext uri="{BB962C8B-B14F-4D97-AF65-F5344CB8AC3E}">
        <p14:creationId xmlns:p14="http://schemas.microsoft.com/office/powerpoint/2010/main" val="4004641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2" grpId="0"/>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C7C6BA-5F21-8A4E-A444-A92FBE1907B4}"/>
              </a:ext>
            </a:extLst>
          </p:cNvPr>
          <p:cNvSpPr txBox="1"/>
          <p:nvPr/>
        </p:nvSpPr>
        <p:spPr>
          <a:xfrm>
            <a:off x="137801" y="823281"/>
            <a:ext cx="10908213" cy="3046988"/>
          </a:xfrm>
          <a:prstGeom prst="rect">
            <a:avLst/>
          </a:prstGeom>
          <a:noFill/>
        </p:spPr>
        <p:txBody>
          <a:bodyPr wrap="square" rtlCol="0">
            <a:spAutoFit/>
          </a:bodyPr>
          <a:lstStyle/>
          <a:p>
            <a:r>
              <a:rPr lang="en-US" sz="2400" u="dotted" dirty="0">
                <a:solidFill>
                  <a:schemeClr val="bg1"/>
                </a:solidFill>
                <a:uFill>
                  <a:solidFill>
                    <a:schemeClr val="tx1"/>
                  </a:solidFill>
                </a:uFill>
                <a:latin typeface="Tahoma" panose="020B0604030504040204" pitchFamily="34" charset="0"/>
                <a:ea typeface="Tahoma" panose="020B0604030504040204" pitchFamily="34" charset="0"/>
                <a:cs typeface="Tahoma" panose="020B0604030504040204" pitchFamily="34" charset="0"/>
              </a:rPr>
              <a:t>A. </a:t>
            </a:r>
            <a:r>
              <a:rPr lang="en-US" sz="2400" b="1" u="dotted" dirty="0">
                <a:solidFill>
                  <a:schemeClr val="bg1"/>
                </a:solidFill>
                <a:uFill>
                  <a:solidFill>
                    <a:schemeClr val="tx1"/>
                  </a:solidFill>
                </a:uFill>
                <a:latin typeface="Tahoma" panose="020B0604030504040204" pitchFamily="34" charset="0"/>
                <a:ea typeface="Tahoma" panose="020B0604030504040204" pitchFamily="34" charset="0"/>
                <a:cs typeface="Tahoma" panose="020B0604030504040204" pitchFamily="34" charset="0"/>
              </a:rPr>
              <a:t>Urban density and housing ownership structure</a:t>
            </a:r>
          </a:p>
          <a:p>
            <a:endParaRPr lang="en-US" sz="2400" u="dotted" dirty="0">
              <a:solidFill>
                <a:schemeClr val="bg1"/>
              </a:solidFill>
              <a:uFill>
                <a:solidFill>
                  <a:schemeClr val="tx1"/>
                </a:solidFill>
              </a:uFill>
              <a:latin typeface="Tahoma" panose="020B0604030504040204" pitchFamily="34" charset="0"/>
              <a:ea typeface="Tahoma" panose="020B0604030504040204" pitchFamily="34" charset="0"/>
              <a:cs typeface="Tahoma" panose="020B0604030504040204" pitchFamily="34" charset="0"/>
            </a:endParaRPr>
          </a:p>
          <a:p>
            <a:r>
              <a:rPr lang="en-US" sz="2400" u="dotted" dirty="0">
                <a:solidFill>
                  <a:schemeClr val="bg1"/>
                </a:solidFill>
                <a:uFill>
                  <a:solidFill>
                    <a:schemeClr val="tx1"/>
                  </a:solidFill>
                </a:uFill>
                <a:latin typeface="Tahoma" panose="020B0604030504040204" pitchFamily="34" charset="0"/>
                <a:ea typeface="Tahoma" panose="020B0604030504040204" pitchFamily="34" charset="0"/>
                <a:cs typeface="Tahoma" panose="020B0604030504040204" pitchFamily="34" charset="0"/>
              </a:rPr>
              <a:t>B. </a:t>
            </a:r>
            <a:r>
              <a:rPr lang="en-US" sz="2400" b="1" u="dotted" dirty="0">
                <a:solidFill>
                  <a:schemeClr val="bg1"/>
                </a:solidFill>
                <a:uFill>
                  <a:solidFill>
                    <a:schemeClr val="tx1"/>
                  </a:solidFill>
                </a:uFill>
                <a:latin typeface="Tahoma" panose="020B0604030504040204" pitchFamily="34" charset="0"/>
                <a:ea typeface="Tahoma" panose="020B0604030504040204" pitchFamily="34" charset="0"/>
                <a:cs typeface="Tahoma" panose="020B0604030504040204" pitchFamily="34" charset="0"/>
              </a:rPr>
              <a:t>Park function and location</a:t>
            </a:r>
          </a:p>
          <a:p>
            <a:endParaRPr lang="en-US" sz="2400" u="dotted" dirty="0">
              <a:solidFill>
                <a:schemeClr val="bg1"/>
              </a:solidFill>
              <a:uFill>
                <a:solidFill>
                  <a:schemeClr val="tx1"/>
                </a:solidFill>
              </a:uFill>
              <a:latin typeface="Tahoma" panose="020B0604030504040204" pitchFamily="34" charset="0"/>
              <a:ea typeface="Tahoma" panose="020B0604030504040204" pitchFamily="34" charset="0"/>
              <a:cs typeface="Tahoma" panose="020B0604030504040204" pitchFamily="34" charset="0"/>
            </a:endParaRPr>
          </a:p>
          <a:p>
            <a:r>
              <a:rPr lang="en-US" sz="2400" u="dotted" dirty="0">
                <a:solidFill>
                  <a:schemeClr val="bg1"/>
                </a:solidFill>
                <a:uFill>
                  <a:solidFill>
                    <a:schemeClr val="tx1"/>
                  </a:solidFill>
                </a:uFill>
                <a:latin typeface="Tahoma" panose="020B0604030504040204" pitchFamily="34" charset="0"/>
                <a:ea typeface="Tahoma" panose="020B0604030504040204" pitchFamily="34" charset="0"/>
                <a:cs typeface="Tahoma" panose="020B0604030504040204" pitchFamily="34" charset="0"/>
              </a:rPr>
              <a:t>D. </a:t>
            </a:r>
            <a:r>
              <a:rPr lang="en-US" sz="2400" b="1" u="dotted" dirty="0">
                <a:solidFill>
                  <a:schemeClr val="bg1"/>
                </a:solidFill>
                <a:uFill>
                  <a:solidFill>
                    <a:schemeClr val="tx1"/>
                  </a:solidFill>
                </a:uFill>
                <a:latin typeface="Tahoma" panose="020B0604030504040204" pitchFamily="34" charset="0"/>
                <a:ea typeface="Tahoma" panose="020B0604030504040204" pitchFamily="34" charset="0"/>
                <a:cs typeface="Tahoma" panose="020B0604030504040204" pitchFamily="34" charset="0"/>
              </a:rPr>
              <a:t>Government planning goals</a:t>
            </a:r>
          </a:p>
          <a:p>
            <a:endParaRPr lang="en-US" sz="2400" u="dotted" dirty="0">
              <a:solidFill>
                <a:schemeClr val="bg1"/>
              </a:solidFill>
              <a:uFill>
                <a:solidFill>
                  <a:schemeClr val="tx1"/>
                </a:solidFill>
              </a:uFill>
              <a:latin typeface="Tahoma" panose="020B0604030504040204" pitchFamily="34" charset="0"/>
              <a:ea typeface="Tahoma" panose="020B0604030504040204" pitchFamily="34" charset="0"/>
              <a:cs typeface="Tahoma" panose="020B0604030504040204" pitchFamily="34" charset="0"/>
            </a:endParaRPr>
          </a:p>
          <a:p>
            <a:r>
              <a:rPr lang="en-US" sz="2400" u="dotted" dirty="0">
                <a:solidFill>
                  <a:schemeClr val="bg1"/>
                </a:solidFill>
                <a:uFill>
                  <a:solidFill>
                    <a:schemeClr val="tx1"/>
                  </a:solidFill>
                </a:uFill>
                <a:latin typeface="Tahoma" panose="020B0604030504040204" pitchFamily="34" charset="0"/>
                <a:ea typeface="Tahoma" panose="020B0604030504040204" pitchFamily="34" charset="0"/>
                <a:cs typeface="Tahoma" panose="020B0604030504040204" pitchFamily="34" charset="0"/>
              </a:rPr>
              <a:t>E. </a:t>
            </a:r>
            <a:r>
              <a:rPr lang="en-US" sz="2400" b="1" u="dotted" dirty="0">
                <a:solidFill>
                  <a:schemeClr val="bg1"/>
                </a:solidFill>
                <a:uFill>
                  <a:solidFill>
                    <a:schemeClr val="tx1"/>
                  </a:solidFill>
                </a:uFill>
                <a:latin typeface="Tahoma" panose="020B0604030504040204" pitchFamily="34" charset="0"/>
                <a:ea typeface="Tahoma" panose="020B0604030504040204" pitchFamily="34" charset="0"/>
                <a:cs typeface="Tahoma" panose="020B0604030504040204" pitchFamily="34" charset="0"/>
              </a:rPr>
              <a:t>Cultural factors</a:t>
            </a:r>
          </a:p>
          <a:p>
            <a:endParaRPr lang="en-US" sz="2400" u="dotted" dirty="0">
              <a:solidFill>
                <a:schemeClr val="bg1"/>
              </a:solidFill>
              <a:uFill>
                <a:solidFill>
                  <a:schemeClr val="tx1"/>
                </a:solidFill>
              </a:uFill>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6F57FFC5-9674-73ED-EBC9-8E81FF008CB8}"/>
              </a:ext>
            </a:extLst>
          </p:cNvPr>
          <p:cNvSpPr txBox="1"/>
          <p:nvPr/>
        </p:nvSpPr>
        <p:spPr>
          <a:xfrm>
            <a:off x="7188729" y="2"/>
            <a:ext cx="4855816" cy="646331"/>
          </a:xfrm>
          <a:prstGeom prst="rect">
            <a:avLst/>
          </a:prstGeom>
          <a:noFill/>
        </p:spPr>
        <p:txBody>
          <a:bodyPr wrap="none" rtlCol="0">
            <a:spAutoFit/>
          </a:bodyPr>
          <a:lstStyle/>
          <a:p>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Why the difference?</a:t>
            </a:r>
          </a:p>
        </p:txBody>
      </p:sp>
      <p:pic>
        <p:nvPicPr>
          <p:cNvPr id="7" name="Picture 6">
            <a:extLst>
              <a:ext uri="{FF2B5EF4-FFF2-40B4-BE49-F238E27FC236}">
                <a16:creationId xmlns:a16="http://schemas.microsoft.com/office/drawing/2014/main" id="{CC4752BA-2440-F0F0-60D6-307A8E1E97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22430"/>
            <a:ext cx="4852748" cy="3235570"/>
          </a:xfrm>
          <a:prstGeom prst="rect">
            <a:avLst/>
          </a:prstGeom>
        </p:spPr>
      </p:pic>
      <p:sp>
        <p:nvSpPr>
          <p:cNvPr id="8" name="TextBox 7">
            <a:extLst>
              <a:ext uri="{FF2B5EF4-FFF2-40B4-BE49-F238E27FC236}">
                <a16:creationId xmlns:a16="http://schemas.microsoft.com/office/drawing/2014/main" id="{B2F9E3BE-1B60-547B-CA82-83417F42B6C5}"/>
              </a:ext>
            </a:extLst>
          </p:cNvPr>
          <p:cNvSpPr txBox="1"/>
          <p:nvPr/>
        </p:nvSpPr>
        <p:spPr>
          <a:xfrm>
            <a:off x="137801" y="6500141"/>
            <a:ext cx="4240530" cy="338554"/>
          </a:xfrm>
          <a:prstGeom prst="rect">
            <a:avLst/>
          </a:prstGeom>
          <a:noFill/>
        </p:spPr>
        <p:txBody>
          <a:bodyPr wrap="square">
            <a:spAutoFit/>
          </a:bodyPr>
          <a:lstStyle/>
          <a:p>
            <a:r>
              <a:rPr lang="en-US" sz="800" dirty="0">
                <a:solidFill>
                  <a:schemeClr val="bg1"/>
                </a:solidFill>
                <a:latin typeface="Tahoma" panose="020B0604030504040204" pitchFamily="34" charset="0"/>
                <a:ea typeface="Tahoma" panose="020B0604030504040204" pitchFamily="34" charset="0"/>
                <a:cs typeface="Tahoma" panose="020B0604030504040204" pitchFamily="34" charset="0"/>
              </a:rPr>
              <a:t>Figure 1. From </a:t>
            </a:r>
            <a:r>
              <a:rPr lang="en-US" sz="800" i="1" dirty="0">
                <a:solidFill>
                  <a:schemeClr val="bg1"/>
                </a:solidFill>
                <a:latin typeface="Tahoma" panose="020B0604030504040204" pitchFamily="34" charset="0"/>
                <a:ea typeface="Tahoma" panose="020B0604030504040204" pitchFamily="34" charset="0"/>
                <a:cs typeface="Tahoma" panose="020B0604030504040204" pitchFamily="34" charset="0"/>
              </a:rPr>
              <a:t>Gyeongui Line Forest Park</a:t>
            </a:r>
            <a:r>
              <a:rPr lang="en-US" sz="800" dirty="0">
                <a:solidFill>
                  <a:schemeClr val="bg1"/>
                </a:solidFill>
                <a:latin typeface="Tahoma" panose="020B0604030504040204" pitchFamily="34" charset="0"/>
                <a:ea typeface="Tahoma" panose="020B0604030504040204" pitchFamily="34" charset="0"/>
                <a:cs typeface="Tahoma" panose="020B0604030504040204" pitchFamily="34" charset="0"/>
              </a:rPr>
              <a:t>, by Seoul Metropolitan Gov, 2022. Retrieved from https://english.seoul.go.kr/gyeongui-line-forest-park/</a:t>
            </a:r>
          </a:p>
        </p:txBody>
      </p:sp>
      <p:sp>
        <p:nvSpPr>
          <p:cNvPr id="9" name="TextBox 8">
            <a:extLst>
              <a:ext uri="{FF2B5EF4-FFF2-40B4-BE49-F238E27FC236}">
                <a16:creationId xmlns:a16="http://schemas.microsoft.com/office/drawing/2014/main" id="{154C8B64-9543-5301-14F1-B1CEA8B82DA7}"/>
              </a:ext>
            </a:extLst>
          </p:cNvPr>
          <p:cNvSpPr txBox="1"/>
          <p:nvPr/>
        </p:nvSpPr>
        <p:spPr>
          <a:xfrm>
            <a:off x="7188729" y="6392452"/>
            <a:ext cx="4240530" cy="338554"/>
          </a:xfrm>
          <a:prstGeom prst="rect">
            <a:avLst/>
          </a:prstGeom>
          <a:noFill/>
        </p:spPr>
        <p:txBody>
          <a:bodyPr wrap="square">
            <a:spAutoFit/>
          </a:bodyPr>
          <a:lstStyle/>
          <a:p>
            <a:r>
              <a:rPr lang="en-US" sz="800" dirty="0">
                <a:solidFill>
                  <a:schemeClr val="bg1"/>
                </a:solidFill>
                <a:latin typeface="Tahoma" panose="020B0604030504040204" pitchFamily="34" charset="0"/>
                <a:ea typeface="Tahoma" panose="020B0604030504040204" pitchFamily="34" charset="0"/>
                <a:cs typeface="Tahoma" panose="020B0604030504040204" pitchFamily="34" charset="0"/>
              </a:rPr>
              <a:t>Figure 1. From </a:t>
            </a:r>
            <a:r>
              <a:rPr lang="en-US" sz="800" i="1" dirty="0">
                <a:solidFill>
                  <a:schemeClr val="bg1"/>
                </a:solidFill>
                <a:latin typeface="Tahoma" panose="020B0604030504040204" pitchFamily="34" charset="0"/>
                <a:ea typeface="Tahoma" panose="020B0604030504040204" pitchFamily="34" charset="0"/>
                <a:cs typeface="Tahoma" panose="020B0604030504040204" pitchFamily="34" charset="0"/>
              </a:rPr>
              <a:t>Gyeongui Line Forest Park</a:t>
            </a:r>
            <a:r>
              <a:rPr lang="en-US" sz="800" dirty="0">
                <a:solidFill>
                  <a:schemeClr val="bg1"/>
                </a:solidFill>
                <a:latin typeface="Tahoma" panose="020B0604030504040204" pitchFamily="34" charset="0"/>
                <a:ea typeface="Tahoma" panose="020B0604030504040204" pitchFamily="34" charset="0"/>
                <a:cs typeface="Tahoma" panose="020B0604030504040204" pitchFamily="34" charset="0"/>
              </a:rPr>
              <a:t>, by Seoul Metropolitan Gov, 2022. Retrieved from https://english.seoul.go.kr/gyeongui-line-forest-park/</a:t>
            </a:r>
          </a:p>
        </p:txBody>
      </p:sp>
    </p:spTree>
    <p:extLst>
      <p:ext uri="{BB962C8B-B14F-4D97-AF65-F5344CB8AC3E}">
        <p14:creationId xmlns:p14="http://schemas.microsoft.com/office/powerpoint/2010/main" val="2335698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342A88-6642-4181-D078-4B8F201BEA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
            <a:ext cx="6858000" cy="6858000"/>
          </a:xfrm>
          <a:prstGeom prst="rect">
            <a:avLst/>
          </a:prstGeom>
        </p:spPr>
      </p:pic>
      <p:sp>
        <p:nvSpPr>
          <p:cNvPr id="2" name="Title 1">
            <a:extLst>
              <a:ext uri="{FF2B5EF4-FFF2-40B4-BE49-F238E27FC236}">
                <a16:creationId xmlns:a16="http://schemas.microsoft.com/office/drawing/2014/main" id="{D8DD09F2-8199-157B-A583-C1474EFFA92B}"/>
              </a:ext>
            </a:extLst>
          </p:cNvPr>
          <p:cNvSpPr>
            <a:spLocks noGrp="1"/>
          </p:cNvSpPr>
          <p:nvPr>
            <p:ph type="ctrTitle"/>
          </p:nvPr>
        </p:nvSpPr>
        <p:spPr>
          <a:xfrm>
            <a:off x="6357257" y="-385762"/>
            <a:ext cx="5949820" cy="2387600"/>
          </a:xfrm>
        </p:spPr>
        <p:txBody>
          <a:bodyPr/>
          <a:lstStyle/>
          <a:p>
            <a:r>
              <a:rPr lang="en-US" dirty="0"/>
              <a:t> Connection and Relevance </a:t>
            </a:r>
          </a:p>
        </p:txBody>
      </p:sp>
      <p:sp>
        <p:nvSpPr>
          <p:cNvPr id="3" name="TextBox 2">
            <a:extLst>
              <a:ext uri="{FF2B5EF4-FFF2-40B4-BE49-F238E27FC236}">
                <a16:creationId xmlns:a16="http://schemas.microsoft.com/office/drawing/2014/main" id="{03E17DE2-D719-8FB9-D536-D81B9FA92C27}"/>
              </a:ext>
            </a:extLst>
          </p:cNvPr>
          <p:cNvSpPr txBox="1"/>
          <p:nvPr/>
        </p:nvSpPr>
        <p:spPr>
          <a:xfrm>
            <a:off x="56430" y="6519444"/>
            <a:ext cx="4486614" cy="338554"/>
          </a:xfrm>
          <a:prstGeom prst="rect">
            <a:avLst/>
          </a:prstGeom>
          <a:noFill/>
        </p:spPr>
        <p:txBody>
          <a:bodyPr wrap="square">
            <a:spAutoFit/>
          </a:bodyPr>
          <a:lstStyle/>
          <a:p>
            <a:r>
              <a:rPr lang="en-US" sz="800" dirty="0">
                <a:latin typeface="Tahoma" panose="020B0604030504040204" pitchFamily="34" charset="0"/>
                <a:ea typeface="Tahoma" panose="020B0604030504040204" pitchFamily="34" charset="0"/>
                <a:cs typeface="Tahoma" panose="020B0604030504040204" pitchFamily="34" charset="0"/>
              </a:rPr>
              <a:t>Figure 3. From </a:t>
            </a:r>
            <a:r>
              <a:rPr lang="en-US" sz="800" i="1" dirty="0">
                <a:latin typeface="Tahoma" panose="020B0604030504040204" pitchFamily="34" charset="0"/>
                <a:ea typeface="Tahoma" panose="020B0604030504040204" pitchFamily="34" charset="0"/>
                <a:cs typeface="Tahoma" panose="020B0604030504040204" pitchFamily="34" charset="0"/>
              </a:rPr>
              <a:t>Gyeongui Line Forest Park introduced by </a:t>
            </a:r>
            <a:r>
              <a:rPr lang="en-US" sz="800" i="1" dirty="0" err="1">
                <a:latin typeface="Tahoma" panose="020B0604030504040204" pitchFamily="34" charset="0"/>
                <a:ea typeface="Tahoma" panose="020B0604030504040204" pitchFamily="34" charset="0"/>
                <a:cs typeface="Tahoma" panose="020B0604030504040204" pitchFamily="34" charset="0"/>
              </a:rPr>
              <a:t>Yulri</a:t>
            </a:r>
            <a:r>
              <a:rPr lang="en-US" sz="800" i="1" dirty="0">
                <a:latin typeface="Tahoma" panose="020B0604030504040204" pitchFamily="34" charset="0"/>
                <a:ea typeface="Tahoma" panose="020B0604030504040204" pitchFamily="34" charset="0"/>
                <a:cs typeface="Tahoma" panose="020B0604030504040204" pitchFamily="34" charset="0"/>
              </a:rPr>
              <a:t>!, </a:t>
            </a:r>
            <a:r>
              <a:rPr lang="en-US" sz="800" dirty="0">
                <a:latin typeface="Tahoma" panose="020B0604030504040204" pitchFamily="34" charset="0"/>
                <a:ea typeface="Tahoma" panose="020B0604030504040204" pitchFamily="34" charset="0"/>
                <a:cs typeface="Tahoma" panose="020B0604030504040204" pitchFamily="34" charset="0"/>
              </a:rPr>
              <a:t>by Seoul Metropolitan Gov, 2022. Retrieved from https://english.seoul.go.kr/gyeongui-line-forest-park-introduced-by-yulri/</a:t>
            </a:r>
          </a:p>
        </p:txBody>
      </p:sp>
    </p:spTree>
    <p:extLst>
      <p:ext uri="{BB962C8B-B14F-4D97-AF65-F5344CB8AC3E}">
        <p14:creationId xmlns:p14="http://schemas.microsoft.com/office/powerpoint/2010/main" val="3125150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7C7BC91-441A-5621-7AE7-4214669BF7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
            <a:ext cx="4915243" cy="6858000"/>
          </a:xfrm>
          <a:prstGeom prst="rect">
            <a:avLst/>
          </a:prstGeom>
        </p:spPr>
      </p:pic>
      <p:pic>
        <p:nvPicPr>
          <p:cNvPr id="8" name="Picture 7">
            <a:extLst>
              <a:ext uri="{FF2B5EF4-FFF2-40B4-BE49-F238E27FC236}">
                <a16:creationId xmlns:a16="http://schemas.microsoft.com/office/drawing/2014/main" id="{9CB2BFE2-A643-12CF-99A7-E950D0E1AC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5810" y="2"/>
            <a:ext cx="5278037" cy="6858000"/>
          </a:xfrm>
          <a:prstGeom prst="rect">
            <a:avLst/>
          </a:prstGeom>
        </p:spPr>
      </p:pic>
      <p:pic>
        <p:nvPicPr>
          <p:cNvPr id="4" name="Picture 3">
            <a:extLst>
              <a:ext uri="{FF2B5EF4-FFF2-40B4-BE49-F238E27FC236}">
                <a16:creationId xmlns:a16="http://schemas.microsoft.com/office/drawing/2014/main" id="{2979F086-8DB9-2044-CB23-C9AB988772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34413" y="2"/>
            <a:ext cx="5857588" cy="6858000"/>
          </a:xfrm>
          <a:prstGeom prst="rect">
            <a:avLst/>
          </a:prstGeom>
        </p:spPr>
      </p:pic>
    </p:spTree>
    <p:extLst>
      <p:ext uri="{BB962C8B-B14F-4D97-AF65-F5344CB8AC3E}">
        <p14:creationId xmlns:p14="http://schemas.microsoft.com/office/powerpoint/2010/main" val="36121100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A1D0034B-A90F-765E-F7F8-211EC77BC5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857F6A-DF25-93A1-86EB-7BAF21978A07}"/>
              </a:ext>
            </a:extLst>
          </p:cNvPr>
          <p:cNvSpPr>
            <a:spLocks noGrp="1"/>
          </p:cNvSpPr>
          <p:nvPr>
            <p:ph type="title"/>
          </p:nvPr>
        </p:nvSpPr>
        <p:spPr>
          <a:xfrm>
            <a:off x="5568698" y="291975"/>
            <a:ext cx="5029200" cy="2231771"/>
          </a:xfrm>
          <a:noFill/>
          <a:ln>
            <a:noFill/>
          </a:ln>
        </p:spPr>
        <p:style>
          <a:lnRef idx="0">
            <a:scrgbClr r="0" g="0" b="0"/>
          </a:lnRef>
          <a:fillRef idx="0">
            <a:scrgbClr r="0" g="0" b="0"/>
          </a:fillRef>
          <a:effectRef idx="0">
            <a:scrgbClr r="0" g="0" b="0"/>
          </a:effectRef>
          <a:fontRef idx="minor">
            <a:schemeClr val="accent6"/>
          </a:fontRef>
        </p:style>
        <p:txBody>
          <a:bodyPr>
            <a:normAutofit/>
          </a:bodyPr>
          <a:lstStyle/>
          <a:p>
            <a:r>
              <a:rPr lang="en-US" b="1" dirty="0">
                <a:latin typeface="Tahoma" panose="020B0604030504040204" pitchFamily="34" charset="0"/>
                <a:ea typeface="Tahoma" panose="020B0604030504040204" pitchFamily="34" charset="0"/>
                <a:cs typeface="Tahoma" panose="020B0604030504040204" pitchFamily="34" charset="0"/>
              </a:rPr>
              <a:t>Did you ponder? </a:t>
            </a:r>
          </a:p>
        </p:txBody>
      </p:sp>
      <p:sp>
        <p:nvSpPr>
          <p:cNvPr id="3" name="Title 1">
            <a:extLst>
              <a:ext uri="{FF2B5EF4-FFF2-40B4-BE49-F238E27FC236}">
                <a16:creationId xmlns:a16="http://schemas.microsoft.com/office/drawing/2014/main" id="{576C482D-6C47-1AB8-3965-9CDFA11C81C2}"/>
              </a:ext>
            </a:extLst>
          </p:cNvPr>
          <p:cNvSpPr txBox="1">
            <a:spLocks/>
          </p:cNvSpPr>
          <p:nvPr/>
        </p:nvSpPr>
        <p:spPr>
          <a:xfrm>
            <a:off x="1524000" y="804334"/>
            <a:ext cx="9144000" cy="775230"/>
          </a:xfrm>
          <a:prstGeom prst="rect">
            <a:avLst/>
          </a:prstGeom>
        </p:spPr>
        <p:txBody>
          <a:bodyPr vert="horz" lIns="91440" tIns="45721" rIns="91440" bIns="45721"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Relevance</a:t>
            </a:r>
            <a:endParaRPr lang="en-US" dirty="0"/>
          </a:p>
        </p:txBody>
      </p:sp>
      <p:pic>
        <p:nvPicPr>
          <p:cNvPr id="4" name="Picture 3">
            <a:extLst>
              <a:ext uri="{FF2B5EF4-FFF2-40B4-BE49-F238E27FC236}">
                <a16:creationId xmlns:a16="http://schemas.microsoft.com/office/drawing/2014/main" id="{7711F1D2-1E3E-128B-0A18-9218C5A47F99}"/>
              </a:ext>
            </a:extLst>
          </p:cNvPr>
          <p:cNvPicPr>
            <a:picLocks noChangeAspect="1"/>
          </p:cNvPicPr>
          <p:nvPr/>
        </p:nvPicPr>
        <p:blipFill>
          <a:blip r:embed="rId4"/>
          <a:stretch>
            <a:fillRect/>
          </a:stretch>
        </p:blipFill>
        <p:spPr>
          <a:xfrm>
            <a:off x="3252194" y="-49211"/>
            <a:ext cx="9144793" cy="1457070"/>
          </a:xfrm>
          <a:prstGeom prst="rect">
            <a:avLst/>
          </a:prstGeom>
        </p:spPr>
      </p:pic>
      <p:sp>
        <p:nvSpPr>
          <p:cNvPr id="5" name="TextBox 4">
            <a:extLst>
              <a:ext uri="{FF2B5EF4-FFF2-40B4-BE49-F238E27FC236}">
                <a16:creationId xmlns:a16="http://schemas.microsoft.com/office/drawing/2014/main" id="{F233D5FB-4164-020E-1038-990AC9035D41}"/>
              </a:ext>
            </a:extLst>
          </p:cNvPr>
          <p:cNvSpPr txBox="1"/>
          <p:nvPr/>
        </p:nvSpPr>
        <p:spPr>
          <a:xfrm>
            <a:off x="7824590" y="6308772"/>
            <a:ext cx="4240530" cy="338554"/>
          </a:xfrm>
          <a:prstGeom prst="rect">
            <a:avLst/>
          </a:prstGeom>
          <a:noFill/>
        </p:spPr>
        <p:txBody>
          <a:bodyPr wrap="square">
            <a:spAutoFit/>
          </a:bodyPr>
          <a:lstStyle/>
          <a:p>
            <a:r>
              <a:rPr lang="en-US" sz="800" dirty="0">
                <a:solidFill>
                  <a:schemeClr val="bg1"/>
                </a:solidFill>
                <a:latin typeface="Tahoma" panose="020B0604030504040204" pitchFamily="34" charset="0"/>
                <a:ea typeface="Tahoma" panose="020B0604030504040204" pitchFamily="34" charset="0"/>
                <a:cs typeface="Tahoma" panose="020B0604030504040204" pitchFamily="34" charset="0"/>
              </a:rPr>
              <a:t>Figure 4. From </a:t>
            </a:r>
            <a:r>
              <a:rPr lang="en-US" sz="800" i="1" dirty="0">
                <a:solidFill>
                  <a:schemeClr val="bg1"/>
                </a:solidFill>
                <a:latin typeface="Tahoma" panose="020B0604030504040204" pitchFamily="34" charset="0"/>
                <a:ea typeface="Tahoma" panose="020B0604030504040204" pitchFamily="34" charset="0"/>
                <a:cs typeface="Tahoma" panose="020B0604030504040204" pitchFamily="34" charset="0"/>
              </a:rPr>
              <a:t>Gyeongui Line Forest Park</a:t>
            </a:r>
            <a:r>
              <a:rPr lang="en-US" sz="800" dirty="0">
                <a:solidFill>
                  <a:schemeClr val="bg1"/>
                </a:solidFill>
                <a:latin typeface="Tahoma" panose="020B0604030504040204" pitchFamily="34" charset="0"/>
                <a:ea typeface="Tahoma" panose="020B0604030504040204" pitchFamily="34" charset="0"/>
                <a:cs typeface="Tahoma" panose="020B0604030504040204" pitchFamily="34" charset="0"/>
              </a:rPr>
              <a:t>, by Seoul Metropolitan Gov, 2022. Retrieved from https://english.seoul.go.kr/gyeongui-line-forest-park/</a:t>
            </a:r>
          </a:p>
        </p:txBody>
      </p:sp>
    </p:spTree>
    <p:extLst>
      <p:ext uri="{BB962C8B-B14F-4D97-AF65-F5344CB8AC3E}">
        <p14:creationId xmlns:p14="http://schemas.microsoft.com/office/powerpoint/2010/main" val="261881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39EE79-FE03-C2A9-CF0F-DFBA326D4DE4}"/>
              </a:ext>
            </a:extLst>
          </p:cNvPr>
          <p:cNvSpPr txBox="1"/>
          <p:nvPr/>
        </p:nvSpPr>
        <p:spPr>
          <a:xfrm>
            <a:off x="201168" y="0"/>
            <a:ext cx="5980176" cy="3970318"/>
          </a:xfrm>
          <a:prstGeom prst="rect">
            <a:avLst/>
          </a:prstGeom>
          <a:noFill/>
        </p:spPr>
        <p:txBody>
          <a:bodyPr wrap="square" rtlCol="0">
            <a:spAutoFit/>
          </a:bodyPr>
          <a:lstStyle/>
          <a:p>
            <a:r>
              <a:rPr lang="en-US" sz="1200" dirty="0"/>
              <a:t>All Sources</a:t>
            </a:r>
          </a:p>
          <a:p>
            <a:r>
              <a:rPr lang="en-US" sz="1200" dirty="0">
                <a:hlinkClick r:id="rId3"/>
              </a:rPr>
              <a:t>https://parks.seoul.go.kr/maps/gyeongui/gyeongui_map_ENG.pdf</a:t>
            </a:r>
            <a:endParaRPr lang="en-US" sz="1200" dirty="0"/>
          </a:p>
          <a:p>
            <a:endParaRPr lang="en-US" sz="1200" dirty="0"/>
          </a:p>
          <a:p>
            <a:r>
              <a:rPr lang="en-US" sz="1200" dirty="0">
                <a:hlinkClick r:id="rId4"/>
              </a:rPr>
              <a:t>https://www.mdpi.com/2071-1050/12/17/6722</a:t>
            </a:r>
            <a:endParaRPr lang="en-US" sz="1200" dirty="0"/>
          </a:p>
          <a:p>
            <a:endParaRPr lang="en-US" sz="1200" dirty="0"/>
          </a:p>
          <a:p>
            <a:r>
              <a:rPr lang="en-US" sz="1200" dirty="0">
                <a:hlinkClick r:id="rId5"/>
              </a:rPr>
              <a:t>https://journals.sagepub.com/doi/10.1177/0042098019849380</a:t>
            </a:r>
            <a:endParaRPr lang="en-US" sz="1200" dirty="0"/>
          </a:p>
          <a:p>
            <a:endParaRPr lang="en-US" sz="1200" dirty="0"/>
          </a:p>
          <a:p>
            <a:r>
              <a:rPr lang="en-US" sz="1200" dirty="0">
                <a:hlinkClick r:id="rId6"/>
              </a:rPr>
              <a:t>https://www.acuitykp.com/blog/koreas-jeonse-housing-rental-system/</a:t>
            </a:r>
            <a:endParaRPr lang="en-US" sz="1200" dirty="0"/>
          </a:p>
          <a:p>
            <a:endParaRPr lang="en-US" sz="1200" dirty="0"/>
          </a:p>
          <a:p>
            <a:r>
              <a:rPr lang="en-US" sz="1200" dirty="0">
                <a:hlinkClick r:id="rId7"/>
              </a:rPr>
              <a:t>https://cm.asiae.co.kr/en/article/2021062108042012775?utm_source=chatgpt.com</a:t>
            </a:r>
            <a:endParaRPr lang="en-US" sz="1200" dirty="0"/>
          </a:p>
          <a:p>
            <a:endParaRPr lang="en-US" sz="1200" dirty="0"/>
          </a:p>
          <a:p>
            <a:r>
              <a:rPr lang="en-US" sz="1200" dirty="0">
                <a:hlinkClick r:id="rId8"/>
              </a:rPr>
              <a:t>https://www.mdpi.com/2071-1050/9/2/231</a:t>
            </a:r>
            <a:endParaRPr lang="en-US" sz="1200" dirty="0"/>
          </a:p>
          <a:p>
            <a:endParaRPr lang="en-US" sz="1200" dirty="0"/>
          </a:p>
          <a:p>
            <a:r>
              <a:rPr lang="en-US" sz="1200" dirty="0">
                <a:hlinkClick r:id="rId9"/>
              </a:rPr>
              <a:t>https://www.nrpa.org/parks-recreation-magazine/2019/december/greening-without-gentrification/</a:t>
            </a:r>
            <a:endParaRPr lang="en-US" sz="1200" dirty="0"/>
          </a:p>
          <a:p>
            <a:endParaRPr lang="en-US" sz="1200" dirty="0"/>
          </a:p>
          <a:p>
            <a:r>
              <a:rPr lang="en-US" sz="1200" dirty="0">
                <a:hlinkClick r:id="rId10"/>
              </a:rPr>
              <a:t>https://www.sciencedirect.com/science/article/pii/S019739751530254X</a:t>
            </a:r>
            <a:endParaRPr lang="en-US" sz="1200" dirty="0"/>
          </a:p>
          <a:p>
            <a:endParaRPr lang="en-US" sz="1200" dirty="0"/>
          </a:p>
          <a:p>
            <a:r>
              <a:rPr lang="en-US" sz="1200" dirty="0">
                <a:hlinkClick r:id="rId11"/>
              </a:rPr>
              <a:t>https://streeteasy.com/blog/changing-grid-high-line/</a:t>
            </a:r>
            <a:endParaRPr lang="en-US" sz="1200" dirty="0"/>
          </a:p>
          <a:p>
            <a:endParaRPr lang="en-US" sz="1200" dirty="0"/>
          </a:p>
          <a:p>
            <a:endParaRPr lang="en-US" sz="1200" dirty="0"/>
          </a:p>
        </p:txBody>
      </p:sp>
      <p:sp>
        <p:nvSpPr>
          <p:cNvPr id="3" name="TextBox 2">
            <a:extLst>
              <a:ext uri="{FF2B5EF4-FFF2-40B4-BE49-F238E27FC236}">
                <a16:creationId xmlns:a16="http://schemas.microsoft.com/office/drawing/2014/main" id="{34085260-8B7D-39E3-45A3-47977AF11473}"/>
              </a:ext>
            </a:extLst>
          </p:cNvPr>
          <p:cNvSpPr txBox="1"/>
          <p:nvPr/>
        </p:nvSpPr>
        <p:spPr>
          <a:xfrm>
            <a:off x="6245352" y="0"/>
            <a:ext cx="5946648" cy="369332"/>
          </a:xfrm>
          <a:prstGeom prst="rect">
            <a:avLst/>
          </a:prstGeom>
          <a:noFill/>
        </p:spPr>
        <p:txBody>
          <a:bodyPr wrap="square" rtlCol="0">
            <a:spAutoFit/>
          </a:bodyPr>
          <a:lstStyle/>
          <a:p>
            <a:r>
              <a:rPr lang="en-US" dirty="0"/>
              <a:t>References</a:t>
            </a:r>
          </a:p>
        </p:txBody>
      </p:sp>
      <p:sp>
        <p:nvSpPr>
          <p:cNvPr id="4" name="TextBox 3">
            <a:extLst>
              <a:ext uri="{FF2B5EF4-FFF2-40B4-BE49-F238E27FC236}">
                <a16:creationId xmlns:a16="http://schemas.microsoft.com/office/drawing/2014/main" id="{1B1D08B1-2958-853B-76CF-77A079CA3A30}"/>
              </a:ext>
            </a:extLst>
          </p:cNvPr>
          <p:cNvSpPr txBox="1"/>
          <p:nvPr/>
        </p:nvSpPr>
        <p:spPr>
          <a:xfrm>
            <a:off x="6245352" y="369332"/>
            <a:ext cx="5347607" cy="5978560"/>
          </a:xfrm>
          <a:prstGeom prst="rect">
            <a:avLst/>
          </a:prstGeom>
          <a:noFill/>
        </p:spPr>
        <p:txBody>
          <a:bodyPr wrap="square" rtlCol="0">
            <a:spAutoFit/>
          </a:bodyPr>
          <a:lstStyle/>
          <a:p>
            <a:r>
              <a:rPr lang="en-US" sz="1200" dirty="0"/>
              <a:t>Jung, E. (2016). The impact of the Gyeongui Line Park project on housing prices in Seoul, Korea. </a:t>
            </a:r>
            <a:r>
              <a:rPr lang="en-US" sz="1200" i="1" dirty="0"/>
              <a:t>Urban Studies, 53</a:t>
            </a:r>
            <a:r>
              <a:rPr lang="en-US" sz="1200" dirty="0"/>
              <a:t>(11), 2297–2314. </a:t>
            </a:r>
            <a:r>
              <a:rPr lang="en-US" sz="1200" dirty="0">
                <a:hlinkClick r:id="rId12"/>
              </a:rPr>
              <a:t>https://doi.org/10.1177/0042098015612540</a:t>
            </a:r>
            <a:endParaRPr lang="en-US" sz="1200" dirty="0"/>
          </a:p>
          <a:p>
            <a:endParaRPr lang="en-US" sz="1200" dirty="0"/>
          </a:p>
          <a:p>
            <a:r>
              <a:rPr lang="en-US" sz="1200" dirty="0"/>
              <a:t>Kwon, Y., Joo, S., Han, S., &amp; Park, C. (2017). Mapping the Distribution Pattern of Gentrification near Urban Parks in the Case of Gyeongui Line Forest Park, Seoul, Korea. </a:t>
            </a:r>
            <a:r>
              <a:rPr lang="en-US" sz="1200" i="1" dirty="0"/>
              <a:t>Sustainability</a:t>
            </a:r>
            <a:r>
              <a:rPr lang="en-US" sz="1200" dirty="0"/>
              <a:t>, </a:t>
            </a:r>
            <a:r>
              <a:rPr lang="en-US" sz="1200" i="1" dirty="0"/>
              <a:t>9</a:t>
            </a:r>
            <a:r>
              <a:rPr lang="en-US" sz="1200" dirty="0"/>
              <a:t>(2), 231. https://doi.org/10.3390/su9020231</a:t>
            </a:r>
          </a:p>
          <a:p>
            <a:endParaRPr lang="en-US" sz="1200" dirty="0"/>
          </a:p>
          <a:p>
            <a:r>
              <a:rPr lang="en-US" sz="1200" dirty="0"/>
              <a:t>Rigolon, A., &amp; Christensen, J. (2019, November). Greening without gentrification: Learning from parks-related anti-displacement strategies nationwide. </a:t>
            </a:r>
            <a:r>
              <a:rPr lang="en-US" sz="1200" i="1" dirty="0"/>
              <a:t>Parks &amp; Recreation</a:t>
            </a:r>
            <a:r>
              <a:rPr lang="en-US" sz="1200" dirty="0"/>
              <a:t>, 54(12). </a:t>
            </a:r>
            <a:r>
              <a:rPr lang="en-US" sz="1200" dirty="0">
                <a:hlinkClick r:id="rId9"/>
              </a:rPr>
              <a:t>https://www.nrpa.org/parks-recreation-magazine/2019/december/greening-without-gentrification/</a:t>
            </a:r>
            <a:endParaRPr lang="en-US" sz="1200" dirty="0"/>
          </a:p>
          <a:p>
            <a:endParaRPr lang="en-US" sz="1200" dirty="0"/>
          </a:p>
          <a:p>
            <a:r>
              <a:rPr lang="en-US" sz="1200" dirty="0"/>
              <a:t>Seoul Metropolitan Government. (n.d.). </a:t>
            </a:r>
            <a:r>
              <a:rPr lang="en-US" sz="1200" i="1" dirty="0"/>
              <a:t>Gyeongui Line Forest Park introduced by </a:t>
            </a:r>
            <a:r>
              <a:rPr lang="en-US" sz="1200" i="1" dirty="0" err="1"/>
              <a:t>Yulri</a:t>
            </a:r>
            <a:r>
              <a:rPr lang="en-US" sz="1200" dirty="0"/>
              <a:t>. </a:t>
            </a:r>
            <a:r>
              <a:rPr lang="en-US" sz="1200" dirty="0">
                <a:hlinkClick r:id="rId13"/>
              </a:rPr>
              <a:t>https://english.seoul.go.kr/gyeongui-line-forest-park-introduced-by-yulri/</a:t>
            </a:r>
            <a:endParaRPr lang="en-US" sz="1200" dirty="0"/>
          </a:p>
          <a:p>
            <a:endParaRPr lang="en-US" sz="1200" dirty="0"/>
          </a:p>
          <a:p>
            <a:r>
              <a:rPr lang="en-US" sz="1200" dirty="0"/>
              <a:t>Seoul Metropolitan Government. (2022, September). </a:t>
            </a:r>
            <a:r>
              <a:rPr lang="en-US" sz="1200" i="1" dirty="0"/>
              <a:t>Gyeongui Line Forest Park</a:t>
            </a:r>
            <a:r>
              <a:rPr lang="en-US" sz="1200" dirty="0"/>
              <a:t>. </a:t>
            </a:r>
            <a:r>
              <a:rPr lang="en-US" sz="1200" dirty="0">
                <a:hlinkClick r:id="rId14"/>
              </a:rPr>
              <a:t>https://english.seoul.go.kr/gyeongui-line-forest-park/</a:t>
            </a:r>
            <a:endParaRPr lang="en-US" sz="1200" dirty="0"/>
          </a:p>
          <a:p>
            <a:endParaRPr lang="en-US" sz="1200" dirty="0"/>
          </a:p>
          <a:p>
            <a:r>
              <a:rPr lang="en-US" sz="1200" dirty="0"/>
              <a:t>Seoul Metropolitan Government. (n.d.). </a:t>
            </a:r>
            <a:r>
              <a:rPr lang="en-US" sz="1200" i="1" dirty="0"/>
              <a:t>Gyeongui Line Forest Park map</a:t>
            </a:r>
            <a:r>
              <a:rPr lang="en-US" sz="1200" dirty="0"/>
              <a:t> [PDF]. Seoul Parks. </a:t>
            </a:r>
            <a:r>
              <a:rPr lang="en-US" sz="1200" dirty="0">
                <a:hlinkClick r:id="rId15"/>
              </a:rPr>
              <a:t>https://parks.seoul.go.kr/maps/gyeongui/gyeongui_map_ENG.pdf</a:t>
            </a:r>
            <a:endParaRPr lang="en-US" sz="1200" dirty="0"/>
          </a:p>
          <a:p>
            <a:endParaRPr lang="en-US" sz="1200" dirty="0"/>
          </a:p>
          <a:p>
            <a:r>
              <a:rPr lang="en-US" sz="1200" dirty="0"/>
              <a:t>Sim, J. (2020). Seeing Impacts of Park Design Strategies on Local Economy through Big Data: A Case Study of Gyeongui Line Forest Park in Seoul. </a:t>
            </a:r>
            <a:r>
              <a:rPr lang="en-US" sz="1200" i="1" dirty="0"/>
              <a:t>Sustainability</a:t>
            </a:r>
            <a:r>
              <a:rPr lang="en-US" sz="1200" dirty="0"/>
              <a:t>, </a:t>
            </a:r>
            <a:r>
              <a:rPr lang="en-US" sz="1200" i="1" dirty="0"/>
              <a:t>12</a:t>
            </a:r>
            <a:r>
              <a:rPr lang="en-US" sz="1200" dirty="0"/>
              <a:t>(17), 6722. </a:t>
            </a:r>
            <a:r>
              <a:rPr lang="en-US" sz="1200" dirty="0">
                <a:hlinkClick r:id="rId16"/>
              </a:rPr>
              <a:t>https://doi.org/10.3390/su12176722</a:t>
            </a:r>
            <a:endParaRPr lang="en-US" sz="1200" dirty="0"/>
          </a:p>
          <a:p>
            <a:endParaRPr lang="en-US" sz="1050" dirty="0"/>
          </a:p>
          <a:p>
            <a:r>
              <a:rPr lang="en-US" sz="1200" dirty="0"/>
              <a:t>Sung-Kyun, K. (2018). </a:t>
            </a:r>
            <a:r>
              <a:rPr lang="en-US" sz="1200" i="1" dirty="0"/>
              <a:t>Using Green Infrastructure to Improve Seoul City</a:t>
            </a:r>
          </a:p>
          <a:p>
            <a:r>
              <a:rPr lang="en-US" sz="1200" dirty="0" err="1"/>
              <a:t>Quintana</a:t>
            </a:r>
            <a:r>
              <a:rPr lang="en-US" sz="1200" dirty="0"/>
              <a:t>, M. (2016, August 8). </a:t>
            </a:r>
            <a:r>
              <a:rPr lang="en-US" sz="1200" i="1" dirty="0"/>
              <a:t>Changing grid: Exploring the impact of the High Line</a:t>
            </a:r>
            <a:r>
              <a:rPr lang="en-US" sz="1200" dirty="0"/>
              <a:t>. StreetEasy. </a:t>
            </a:r>
            <a:r>
              <a:rPr lang="en-US" sz="1200" dirty="0">
                <a:hlinkClick r:id="rId11"/>
              </a:rPr>
              <a:t>https://streeteasy.com/blog/changing-grid-high-line/</a:t>
            </a:r>
            <a:endParaRPr lang="en-US" sz="1200" dirty="0"/>
          </a:p>
          <a:p>
            <a:endParaRPr lang="en-US" sz="1200" dirty="0"/>
          </a:p>
          <a:p>
            <a:endParaRPr lang="en-US" sz="1200" dirty="0"/>
          </a:p>
          <a:p>
            <a:endParaRPr lang="en-US" sz="1200" dirty="0"/>
          </a:p>
        </p:txBody>
      </p:sp>
    </p:spTree>
    <p:extLst>
      <p:ext uri="{BB962C8B-B14F-4D97-AF65-F5344CB8AC3E}">
        <p14:creationId xmlns:p14="http://schemas.microsoft.com/office/powerpoint/2010/main" val="13152956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2716</TotalTime>
  <Words>3121</Words>
  <Application>Microsoft Office PowerPoint</Application>
  <PresentationFormat>Widescreen</PresentationFormat>
  <Paragraphs>252</Paragraphs>
  <Slides>23</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Aptos</vt:lpstr>
      <vt:lpstr>Aptos Display</vt:lpstr>
      <vt:lpstr>Arial</vt:lpstr>
      <vt:lpstr>Tahoma</vt:lpstr>
      <vt:lpstr>Office Theme</vt:lpstr>
      <vt:lpstr>Gyeongui Line Forest Park</vt:lpstr>
      <vt:lpstr>Framing the Question</vt:lpstr>
      <vt:lpstr>A question to ponder…</vt:lpstr>
      <vt:lpstr>Description of Gyeongui Line Forest Park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Cultural Context</vt:lpstr>
      <vt:lpstr>PowerPoint Presentation</vt:lpstr>
      <vt:lpstr>Comparison of Gentrification</vt:lpstr>
      <vt:lpstr>PowerPoint Presentation</vt:lpstr>
      <vt:lpstr>PowerPoint Presentation</vt:lpstr>
      <vt:lpstr>PowerPoint Presentation</vt:lpstr>
      <vt:lpstr> Connection and Relevance </vt:lpstr>
      <vt:lpstr>PowerPoint Presentation</vt:lpstr>
      <vt:lpstr>Did you ponder?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Erik Darden</dc:creator>
  <cp:lastModifiedBy>Erik Darden</cp:lastModifiedBy>
  <cp:revision>7</cp:revision>
  <dcterms:created xsi:type="dcterms:W3CDTF">2025-10-17T17:12:32Z</dcterms:created>
  <dcterms:modified xsi:type="dcterms:W3CDTF">2026-02-15T21:31:48Z</dcterms:modified>
</cp:coreProperties>
</file>